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9"/>
  </p:notesMasterIdLst>
  <p:handoutMasterIdLst>
    <p:handoutMasterId r:id="rId20"/>
  </p:handoutMasterIdLst>
  <p:sldIdLst>
    <p:sldId id="371" r:id="rId3"/>
    <p:sldId id="426" r:id="rId4"/>
    <p:sldId id="344" r:id="rId5"/>
    <p:sldId id="289" r:id="rId6"/>
    <p:sldId id="425" r:id="rId7"/>
    <p:sldId id="423" r:id="rId8"/>
    <p:sldId id="424" r:id="rId9"/>
    <p:sldId id="427" r:id="rId10"/>
    <p:sldId id="428" r:id="rId11"/>
    <p:sldId id="420" r:id="rId12"/>
    <p:sldId id="421" r:id="rId13"/>
    <p:sldId id="422" r:id="rId14"/>
    <p:sldId id="419" r:id="rId15"/>
    <p:sldId id="410" r:id="rId16"/>
    <p:sldId id="404" r:id="rId17"/>
    <p:sldId id="40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99"/>
    <a:srgbClr val="33CCCC"/>
    <a:srgbClr val="FFCC00"/>
    <a:srgbClr val="B2C93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09" autoAdjust="0"/>
  </p:normalViewPr>
  <p:slideViewPr>
    <p:cSldViewPr snapToGrid="0">
      <p:cViewPr>
        <p:scale>
          <a:sx n="80" d="100"/>
          <a:sy n="80" d="100"/>
        </p:scale>
        <p:origin x="-1272" y="-78"/>
      </p:cViewPr>
      <p:guideLst>
        <p:guide orient="horz" pos="2160"/>
        <p:guide pos="44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36" d="100"/>
          <a:sy n="136" d="100"/>
        </p:scale>
        <p:origin x="-1176" y="357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E58077CC-2B12-4B26-B180-D58D7BFE83F0}" type="datetimeFigureOut">
              <a:rPr lang="en-US" smtClean="0"/>
              <a:pPr/>
              <a:t>10/16/2012</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1B46524D-26B9-4F9A-82CE-8802BF012CC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29" tIns="46215" rIns="92429" bIns="46215" rtlCol="0"/>
          <a:lstStyle>
            <a:lvl1pPr algn="l">
              <a:defRPr sz="11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29" tIns="46215" rIns="92429" bIns="46215" rtlCol="0"/>
          <a:lstStyle>
            <a:lvl1pPr algn="r">
              <a:defRPr sz="1100"/>
            </a:lvl1pPr>
          </a:lstStyle>
          <a:p>
            <a:fld id="{8A9F0F3D-E37A-432C-A96B-B217C16059B5}" type="datetimeFigureOut">
              <a:rPr lang="en-US" smtClean="0"/>
              <a:pPr/>
              <a:t>10/16/2012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29" tIns="46215" rIns="92429" bIns="46215"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29" tIns="46215" rIns="92429" bIns="462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29" tIns="46215" rIns="92429" bIns="46215"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29" tIns="46215" rIns="92429" bIns="46215" rtlCol="0" anchor="b"/>
          <a:lstStyle>
            <a:lvl1pPr algn="r">
              <a:defRPr sz="1100"/>
            </a:lvl1pPr>
          </a:lstStyle>
          <a:p>
            <a:fld id="{1907B060-A4E8-4427-935F-06D58629208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Office stood up in May 2007, we have delivered capabilities to the </a:t>
            </a:r>
            <a:r>
              <a:rPr lang="en-US" dirty="0" err="1" smtClean="0"/>
              <a:t>warfighter</a:t>
            </a:r>
            <a:r>
              <a:rPr lang="en-US" dirty="0" smtClean="0"/>
              <a:t> by using novel approaches and leveraging what already exists and closing collaborating with the community.  These are amazing successes in a budget constrained environment.  The successes will be highlighted more throughout this talk.</a:t>
            </a:r>
            <a:endParaRPr lang="en-US" dirty="0"/>
          </a:p>
        </p:txBody>
      </p:sp>
      <p:sp>
        <p:nvSpPr>
          <p:cNvPr id="4" name="Slide Number Placeholder 3"/>
          <p:cNvSpPr>
            <a:spLocks noGrp="1"/>
          </p:cNvSpPr>
          <p:nvPr>
            <p:ph type="sldNum" sz="quarter" idx="10"/>
          </p:nvPr>
        </p:nvSpPr>
        <p:spPr/>
        <p:txBody>
          <a:bodyPr/>
          <a:lstStyle/>
          <a:p>
            <a:fld id="{440CBA14-84BA-4B66-86F8-B6B89F677E6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0115640-A60E-45DD-ACEB-33641A16F003}" type="slidenum">
              <a:rPr lang="en-US" smtClean="0">
                <a:latin typeface="Arial" charset="0"/>
              </a:rPr>
              <a:pPr/>
              <a:t>4</a:t>
            </a:fld>
            <a:endParaRPr lang="en-US" dirty="0" smtClean="0">
              <a:latin typeface="Arial" charset="0"/>
            </a:endParaRPr>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p:spPr>
        <p:txBody>
          <a:bodyPr/>
          <a:lstStyle/>
          <a:p>
            <a:pPr marL="114294" indent="-114294" algn="just" fontAlgn="auto">
              <a:spcBef>
                <a:spcPts val="0"/>
              </a:spcBef>
              <a:spcAft>
                <a:spcPts val="0"/>
              </a:spcAft>
              <a:buFont typeface="Arial" pitchFamily="34" charset="0"/>
              <a:buChar char="•"/>
              <a:defRPr/>
            </a:pPr>
            <a:r>
              <a:rPr lang="en-US" dirty="0" smtClean="0"/>
              <a:t>As directed by the Commander of Strategic Command, the ORS Office has two overarching objectives, </a:t>
            </a:r>
          </a:p>
          <a:p>
            <a:pPr marL="571494" lvl="1" indent="-114294" algn="just">
              <a:defRPr/>
            </a:pPr>
            <a:r>
              <a:rPr lang="en-US" dirty="0" smtClean="0"/>
              <a:t>1.  To build the enabling infrastructure  and CONOPs necessary to deploy existing capabilities  in weeks and new capabilities in less than a year   And --</a:t>
            </a:r>
          </a:p>
          <a:p>
            <a:pPr marL="571494" lvl="1" indent="-114294" algn="just">
              <a:defRPr/>
            </a:pPr>
            <a:r>
              <a:rPr lang="en-US" dirty="0" smtClean="0"/>
              <a:t>2.  To respond to the urgent needs of the JFCs</a:t>
            </a:r>
          </a:p>
          <a:p>
            <a:pPr marL="114294" indent="-114294" algn="just" fontAlgn="auto">
              <a:spcBef>
                <a:spcPts val="0"/>
              </a:spcBef>
              <a:spcAft>
                <a:spcPts val="0"/>
              </a:spcAft>
              <a:buFont typeface="Arial" pitchFamily="34" charset="0"/>
              <a:buChar char="•"/>
              <a:defRPr/>
            </a:pPr>
            <a:endParaRPr lang="en-US" dirty="0" smtClean="0"/>
          </a:p>
          <a:p>
            <a:pPr marL="114294" indent="-114294" algn="just" fontAlgn="auto">
              <a:spcBef>
                <a:spcPts val="0"/>
              </a:spcBef>
              <a:spcAft>
                <a:spcPts val="0"/>
              </a:spcAft>
              <a:buFont typeface="Arial" pitchFamily="34" charset="0"/>
              <a:buChar char="•"/>
              <a:defRPr/>
            </a:pPr>
            <a:r>
              <a:rPr lang="en-US" dirty="0" smtClean="0"/>
              <a:t>To achieve these timelines we are developing the infrastructure to deliver capabilities to the warfighter quickly by using an open innovation process that focuses on a modular open systems approach that encompasses the following:</a:t>
            </a:r>
          </a:p>
          <a:p>
            <a:pPr marL="571494" lvl="1" indent="-114294" algn="just">
              <a:buFontTx/>
              <a:buChar char="-"/>
              <a:defRPr/>
            </a:pPr>
            <a:r>
              <a:rPr lang="en-US" dirty="0" smtClean="0"/>
              <a:t>  PnP Buses  and Modular payloads</a:t>
            </a:r>
          </a:p>
          <a:p>
            <a:pPr marL="571494" lvl="1" indent="-114294" algn="just">
              <a:buFontTx/>
              <a:buChar char="-"/>
              <a:defRPr/>
            </a:pPr>
            <a:r>
              <a:rPr lang="en-US" dirty="0" smtClean="0"/>
              <a:t>- Having launch assets waiting or quickly configured</a:t>
            </a:r>
          </a:p>
          <a:p>
            <a:pPr marL="571494" lvl="1" indent="-114294" algn="just">
              <a:buFontTx/>
              <a:buChar char="-"/>
              <a:defRPr/>
            </a:pPr>
            <a:r>
              <a:rPr lang="en-US" dirty="0" smtClean="0"/>
              <a:t>- Having ranges that are interoperable, space-based and adaptable to unforeseen events</a:t>
            </a:r>
          </a:p>
          <a:p>
            <a:pPr marL="571494" lvl="1" indent="-114294" algn="just">
              <a:buFontTx/>
              <a:buChar char="-"/>
              <a:defRPr/>
            </a:pPr>
            <a:r>
              <a:rPr lang="en-US" dirty="0" smtClean="0"/>
              <a:t>-  And, embracing new concepts of operations </a:t>
            </a:r>
          </a:p>
          <a:p>
            <a:pPr marL="114294" indent="-114294" algn="just" fontAlgn="auto">
              <a:spcBef>
                <a:spcPts val="0"/>
              </a:spcBef>
              <a:spcAft>
                <a:spcPts val="0"/>
              </a:spcAft>
              <a:buFont typeface="Arial" pitchFamily="34" charset="0"/>
              <a:buChar char="•"/>
              <a:defRPr/>
            </a:pPr>
            <a:endParaRPr lang="en-US" dirty="0" smtClean="0"/>
          </a:p>
          <a:p>
            <a:pPr marL="114294" indent="-114294" algn="just" fontAlgn="auto">
              <a:spcBef>
                <a:spcPts val="0"/>
              </a:spcBef>
              <a:spcAft>
                <a:spcPts val="0"/>
              </a:spcAft>
              <a:buFont typeface="Arial" pitchFamily="34" charset="0"/>
              <a:buChar char="•"/>
              <a:defRPr/>
            </a:pPr>
            <a:r>
              <a:rPr lang="en-US" dirty="0" smtClean="0"/>
              <a:t>Our approach builds the enabling infrastructure to respond to the critical  and unanticipated needs of the warfighter in operationally relevant timelines.   I’m going to step through specific examples and concepts to achieve this end state.</a:t>
            </a:r>
          </a:p>
          <a:p>
            <a:pPr algn="just" fontAlgn="auto">
              <a:spcBef>
                <a:spcPts val="0"/>
              </a:spcBef>
              <a:spcAft>
                <a:spcPts val="0"/>
              </a:spcAft>
              <a:defRPr/>
            </a:pPr>
            <a:endParaRPr lang="en-US" dirty="0" smtClean="0"/>
          </a:p>
          <a:p>
            <a:pPr eaLnBrk="1" hangingPunct="1"/>
            <a:endParaRPr lang="en-US" dirty="0" smtClean="0"/>
          </a:p>
        </p:txBody>
      </p:sp>
      <p:sp>
        <p:nvSpPr>
          <p:cNvPr id="21509" name="Slide Number Placeholder 3"/>
          <p:cNvSpPr txBox="1">
            <a:spLocks noGrp="1"/>
          </p:cNvSpPr>
          <p:nvPr/>
        </p:nvSpPr>
        <p:spPr bwMode="auto">
          <a:xfrm>
            <a:off x="3968751" y="8829675"/>
            <a:ext cx="3040063" cy="465138"/>
          </a:xfrm>
          <a:prstGeom prst="rect">
            <a:avLst/>
          </a:prstGeom>
          <a:noFill/>
          <a:ln w="9525">
            <a:noFill/>
            <a:miter lim="800000"/>
            <a:headEnd/>
            <a:tailEnd/>
          </a:ln>
        </p:spPr>
        <p:txBody>
          <a:bodyPr lIns="92371" tIns="46185" rIns="92371" bIns="46185" anchor="b"/>
          <a:lstStyle/>
          <a:p>
            <a:pPr algn="r" defTabSz="923874"/>
            <a:fld id="{A8538F33-20B7-472D-B61A-F783F8ED640D}" type="slidenum">
              <a:rPr lang="en-US" sz="1200"/>
              <a:pPr algn="r" defTabSz="923874"/>
              <a:t>4</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4C13A-5EDB-4018-91C6-F8B752C11E7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9788"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9C802-905A-402B-B8FA-786A265CC8B7}"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userDrawn="1"/>
        </p:nvSpPr>
        <p:spPr>
          <a:xfrm>
            <a:off x="2590800" y="5486400"/>
            <a:ext cx="6400800" cy="1219200"/>
          </a:xfrm>
          <a:prstGeom prst="rect">
            <a:avLst/>
          </a:prstGeom>
        </p:spPr>
        <p:txBody>
          <a:bodyPr>
            <a:normAutofit/>
          </a:bodyPr>
          <a:lstStyle>
            <a:lvl1pPr marL="0" indent="0" algn="ctr">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fontAlgn="auto">
              <a:spcBef>
                <a:spcPct val="20000"/>
              </a:spcBef>
              <a:spcAft>
                <a:spcPts val="0"/>
              </a:spcAft>
              <a:buFont typeface="Arial" pitchFamily="34" charset="0"/>
              <a:buNone/>
              <a:defRPr/>
            </a:pPr>
            <a:r>
              <a:rPr lang="en-US" sz="1400" dirty="0" smtClean="0">
                <a:latin typeface="+mn-lt"/>
                <a:cs typeface="+mn-cs"/>
              </a:rPr>
              <a:t>Dr Peter Wegner, Director</a:t>
            </a:r>
          </a:p>
          <a:p>
            <a:pPr algn="r" fontAlgn="auto">
              <a:spcBef>
                <a:spcPct val="20000"/>
              </a:spcBef>
              <a:spcAft>
                <a:spcPts val="0"/>
              </a:spcAft>
              <a:buFont typeface="Arial" pitchFamily="34" charset="0"/>
              <a:buNone/>
              <a:defRPr/>
            </a:pPr>
            <a:r>
              <a:rPr lang="en-US" sz="1400" dirty="0" smtClean="0">
                <a:latin typeface="+mn-lt"/>
                <a:cs typeface="+mn-cs"/>
              </a:rPr>
              <a:t>Operationally Responsive Space Office</a:t>
            </a:r>
            <a:endParaRPr lang="en-US" sz="1400" dirty="0">
              <a:latin typeface="+mn-lt"/>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a:xfrm>
            <a:off x="2590800" y="5486400"/>
            <a:ext cx="6400800" cy="1219200"/>
          </a:xfrm>
          <a:prstGeom prst="rect">
            <a:avLst/>
          </a:prstGeom>
        </p:spPr>
        <p:txBody>
          <a:bodyPr>
            <a:normAutofit/>
          </a:bodyPr>
          <a:lstStyle>
            <a:lvl1pPr marL="0" indent="0" algn="ctr">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fontAlgn="auto">
              <a:spcBef>
                <a:spcPct val="20000"/>
              </a:spcBef>
              <a:spcAft>
                <a:spcPts val="0"/>
              </a:spcAft>
              <a:buFont typeface="Arial" pitchFamily="34" charset="0"/>
              <a:buNone/>
              <a:defRPr/>
            </a:pPr>
            <a:r>
              <a:rPr lang="en-US" sz="1400" dirty="0" smtClean="0">
                <a:latin typeface="+mn-lt"/>
                <a:cs typeface="+mn-cs"/>
              </a:rPr>
              <a:t>Dr Thomas</a:t>
            </a:r>
            <a:r>
              <a:rPr lang="en-US" sz="1400" baseline="0" dirty="0" smtClean="0">
                <a:latin typeface="+mn-lt"/>
                <a:cs typeface="+mn-cs"/>
              </a:rPr>
              <a:t> C. Adang</a:t>
            </a:r>
            <a:endParaRPr lang="en-US" sz="1400" dirty="0" smtClean="0">
              <a:latin typeface="+mn-lt"/>
              <a:cs typeface="+mn-cs"/>
            </a:endParaRPr>
          </a:p>
          <a:p>
            <a:pPr algn="r" fontAlgn="auto">
              <a:spcBef>
                <a:spcPct val="20000"/>
              </a:spcBef>
              <a:spcAft>
                <a:spcPts val="0"/>
              </a:spcAft>
              <a:buFont typeface="Arial" pitchFamily="34" charset="0"/>
              <a:buNone/>
              <a:defRPr/>
            </a:pPr>
            <a:r>
              <a:rPr lang="en-US" sz="1400" dirty="0" smtClean="0">
                <a:latin typeface="+mn-lt"/>
                <a:cs typeface="+mn-cs"/>
              </a:rPr>
              <a:t>Operationally Responsive Space Office</a:t>
            </a:r>
            <a:endParaRPr lang="en-US" sz="1400" dirty="0">
              <a:latin typeface="+mn-lt"/>
              <a:cs typeface="+mn-cs"/>
            </a:endParaRPr>
          </a:p>
        </p:txBody>
      </p:sp>
      <p:sp>
        <p:nvSpPr>
          <p:cNvPr id="2" name="Title 1"/>
          <p:cNvSpPr>
            <a:spLocks noGrp="1"/>
          </p:cNvSpPr>
          <p:nvPr>
            <p:ph type="ctrTitle"/>
          </p:nvPr>
        </p:nvSpPr>
        <p:spPr>
          <a:xfrm>
            <a:off x="2590800" y="3048000"/>
            <a:ext cx="6400800" cy="1066800"/>
          </a:xfrm>
          <a:prstGeom prst="rect">
            <a:avLst/>
          </a:prstGeom>
        </p:spPr>
        <p:txBody>
          <a:bodyPr>
            <a:normAutofit/>
          </a:bodyPr>
          <a:lstStyle>
            <a:lvl1pPr>
              <a:defRPr sz="2800" b="1" baseline="0"/>
            </a:lvl1pPr>
          </a:lstStyle>
          <a:p>
            <a:r>
              <a:rPr lang="en-US" smtClean="0"/>
              <a:t>Click to edit Master title style</a:t>
            </a:r>
            <a:endParaRPr lang="en-US" dirty="0"/>
          </a:p>
        </p:txBody>
      </p:sp>
      <p:sp>
        <p:nvSpPr>
          <p:cNvPr id="3" name="Subtitle 2"/>
          <p:cNvSpPr>
            <a:spLocks noGrp="1"/>
          </p:cNvSpPr>
          <p:nvPr>
            <p:ph type="subTitle" idx="1"/>
          </p:nvPr>
        </p:nvSpPr>
        <p:spPr>
          <a:xfrm>
            <a:off x="2590800" y="4114800"/>
            <a:ext cx="6400800" cy="381000"/>
          </a:xfrm>
          <a:prstGeom prst="rect">
            <a:avLst/>
          </a:prstGeom>
        </p:spPr>
        <p:txBody>
          <a:bodyPr>
            <a:normAutofit/>
          </a:bodyPr>
          <a:lstStyle>
            <a:lvl1pPr marL="0" indent="0" algn="ctr">
              <a:buNone/>
              <a:defRPr sz="2000" baseline="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
            <a:ext cx="6705600" cy="762000"/>
          </a:xfrm>
          <a:prstGeom prst="rect">
            <a:avLst/>
          </a:prstGeom>
        </p:spPr>
        <p:txBody>
          <a:bodyPr/>
          <a:lstStyle>
            <a:lvl1pPr>
              <a:defRPr sz="3200"/>
            </a:lvl1pPr>
          </a:lstStyle>
          <a:p>
            <a:r>
              <a:rPr lang="en-US" dirty="0" smtClean="0"/>
              <a:t>Click to edit Master title style</a:t>
            </a:r>
            <a:endParaRPr lang="en-US" dirty="0"/>
          </a:p>
        </p:txBody>
      </p:sp>
      <p:sp>
        <p:nvSpPr>
          <p:cNvPr id="3" name="Rectangle 5"/>
          <p:cNvSpPr>
            <a:spLocks noGrp="1" noChangeArrowheads="1"/>
          </p:cNvSpPr>
          <p:nvPr>
            <p:ph type="sldNum" sz="quarter" idx="10"/>
          </p:nvPr>
        </p:nvSpPr>
        <p:spPr/>
        <p:txBody>
          <a:bodyPr/>
          <a:lstStyle>
            <a:lvl1pPr fontAlgn="base">
              <a:spcBef>
                <a:spcPct val="0"/>
              </a:spcBef>
              <a:spcAft>
                <a:spcPct val="0"/>
              </a:spcAft>
              <a:defRPr sz="900">
                <a:solidFill>
                  <a:srgbClr val="000000"/>
                </a:solidFill>
              </a:defRPr>
            </a:lvl1pPr>
          </a:lstStyle>
          <a:p>
            <a:pPr>
              <a:defRPr/>
            </a:pPr>
            <a:fld id="{689C290C-BF5D-4B39-BAA3-C236858E9B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U)">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F29FD-5414-4B96-826B-AC20692A35C2}" type="slidenum">
              <a:rPr lang="en-US" smtClean="0"/>
              <a:pPr/>
              <a:t>‹#›</a:t>
            </a:fld>
            <a:endParaRPr lang="en-US"/>
          </a:p>
        </p:txBody>
      </p:sp>
      <p:sp>
        <p:nvSpPr>
          <p:cNvPr id="6" name="TextBox 5"/>
          <p:cNvSpPr txBox="1"/>
          <p:nvPr userDrawn="1"/>
        </p:nvSpPr>
        <p:spPr>
          <a:xfrm>
            <a:off x="0" y="6581001"/>
            <a:ext cx="9143999" cy="276999"/>
          </a:xfrm>
          <a:prstGeom prst="rect">
            <a:avLst/>
          </a:prstGeom>
          <a:noFill/>
        </p:spPr>
        <p:txBody>
          <a:bodyPr wrap="square" rtlCol="0">
            <a:spAutoFit/>
          </a:bodyPr>
          <a:lstStyle/>
          <a:p>
            <a:pPr algn="ctr"/>
            <a:r>
              <a:rPr lang="en-US" sz="1200" dirty="0" smtClean="0"/>
              <a:t>UNCLASSIFIED/ Cleared for Public Release</a:t>
            </a:r>
            <a:endParaRPr lang="en-US" sz="1200" dirty="0"/>
          </a:p>
        </p:txBody>
      </p:sp>
      <p:sp>
        <p:nvSpPr>
          <p:cNvPr id="7" name="TextBox 6"/>
          <p:cNvSpPr txBox="1"/>
          <p:nvPr userDrawn="1"/>
        </p:nvSpPr>
        <p:spPr>
          <a:xfrm>
            <a:off x="1" y="0"/>
            <a:ext cx="9143999" cy="276999"/>
          </a:xfrm>
          <a:prstGeom prst="rect">
            <a:avLst/>
          </a:prstGeom>
          <a:noFill/>
        </p:spPr>
        <p:txBody>
          <a:bodyPr wrap="square" rtlCol="0">
            <a:spAutoFit/>
          </a:bodyPr>
          <a:lstStyle/>
          <a:p>
            <a:pPr algn="ctr"/>
            <a:r>
              <a:rPr lang="en-US" sz="1200" dirty="0" smtClean="0"/>
              <a:t>UNCLASSIFIED/ Cleared</a:t>
            </a:r>
            <a:r>
              <a:rPr lang="en-US" sz="1200" baseline="0" dirty="0" smtClean="0"/>
              <a:t> for Public Release</a:t>
            </a:r>
            <a:endParaRPr lang="en-US" sz="1200" dirty="0"/>
          </a:p>
        </p:txBody>
      </p:sp>
      <p:sp>
        <p:nvSpPr>
          <p:cNvPr id="8" name="Title Placeholder 1"/>
          <p:cNvSpPr>
            <a:spLocks noGrp="1"/>
          </p:cNvSpPr>
          <p:nvPr>
            <p:ph type="title"/>
          </p:nvPr>
        </p:nvSpPr>
        <p:spPr>
          <a:xfrm>
            <a:off x="1230258" y="464907"/>
            <a:ext cx="6289158" cy="762000"/>
          </a:xfrm>
          <a:prstGeom prst="rect">
            <a:avLst/>
          </a:prstGeom>
        </p:spPr>
        <p:txBody>
          <a:bodyPr vert="horz" lIns="91440" tIns="45720" rIns="91440" bIns="45720" rtlCol="0" anchor="ctr">
            <a:normAutofit/>
          </a:bodyPr>
          <a:lstStyle>
            <a:lvl1pPr>
              <a:defRPr sz="3200" b="1"/>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ubtitle, Key poi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8159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3175" indent="-3175">
              <a:buNone/>
              <a:defRPr sz="2400" b="0" i="1">
                <a:solidFill>
                  <a:srgbClr val="8C8D8E"/>
                </a:solidFill>
                <a:latin typeface="+mn-lt"/>
              </a:defRPr>
            </a:lvl1pPr>
          </a:lstStyle>
          <a:p>
            <a:pPr lvl="0"/>
            <a:endParaRPr lang="en-US" dirty="0"/>
          </a:p>
        </p:txBody>
      </p:sp>
      <p:sp>
        <p:nvSpPr>
          <p:cNvPr id="9"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a:p>
        </p:txBody>
      </p:sp>
      <p:sp>
        <p:nvSpPr>
          <p:cNvPr id="7" name="Content Placeholder 6"/>
          <p:cNvSpPr>
            <a:spLocks noGrp="1"/>
          </p:cNvSpPr>
          <p:nvPr>
            <p:ph sz="quarter" idx="15"/>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3048000"/>
            <a:ext cx="6400800" cy="1066800"/>
          </a:xfrm>
          <a:prstGeom prst="rect">
            <a:avLst/>
          </a:prstGeom>
        </p:spPr>
        <p:txBody>
          <a:bodyPr>
            <a:normAutofit/>
          </a:bodyPr>
          <a:lstStyle>
            <a:lvl1pPr>
              <a:defRPr sz="2800" b="1" baseline="0"/>
            </a:lvl1pPr>
          </a:lstStyle>
          <a:p>
            <a:r>
              <a:rPr lang="en-US" dirty="0" smtClean="0"/>
              <a:t>Presented to:</a:t>
            </a:r>
            <a:endParaRPr lang="en-US" dirty="0"/>
          </a:p>
        </p:txBody>
      </p:sp>
      <p:sp>
        <p:nvSpPr>
          <p:cNvPr id="3" name="Subtitle 2"/>
          <p:cNvSpPr>
            <a:spLocks noGrp="1"/>
          </p:cNvSpPr>
          <p:nvPr>
            <p:ph type="subTitle" idx="1" hasCustomPrompt="1"/>
          </p:nvPr>
        </p:nvSpPr>
        <p:spPr>
          <a:xfrm>
            <a:off x="2590800" y="4114800"/>
            <a:ext cx="6400800" cy="381000"/>
          </a:xfrm>
          <a:prstGeom prst="rect">
            <a:avLst/>
          </a:prstGeom>
        </p:spPr>
        <p:txBody>
          <a:bodyPr>
            <a:normAutofit/>
          </a:bodyPr>
          <a:lstStyle>
            <a:lvl1pPr marL="0" indent="0" algn="ctr">
              <a:buNone/>
              <a:defRPr sz="2000" baseline="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endParaRPr lang="en-US" sz="900" kern="1200" dirty="0">
              <a:solidFill>
                <a:prstClr val="black">
                  <a:tint val="75000"/>
                </a:prstClr>
              </a:solidFill>
              <a:latin typeface="Arial" pitchFamily="34" charset="0"/>
              <a:ea typeface="+mn-ea"/>
              <a:cs typeface="+mn-cs"/>
            </a:endParaRPr>
          </a:p>
        </p:txBody>
      </p:sp>
      <p:sp>
        <p:nvSpPr>
          <p:cNvPr id="3" name="Footer Placeholder 2"/>
          <p:cNvSpPr>
            <a:spLocks noGrp="1"/>
          </p:cNvSpPr>
          <p:nvPr>
            <p:ph type="ftr" sz="quarter" idx="11"/>
          </p:nvPr>
        </p:nvSpPr>
        <p:spPr/>
        <p:txBody>
          <a:bodyPr/>
          <a:lstStyle>
            <a:lvl1pPr>
              <a:defRPr sz="1100" b="1">
                <a:solidFill>
                  <a:srgbClr val="008000"/>
                </a:solidFill>
              </a:defRPr>
            </a:lvl1pPr>
          </a:lstStyle>
          <a:p>
            <a:pPr algn="ctr" rtl="0" fontAlgn="base">
              <a:spcBef>
                <a:spcPct val="0"/>
              </a:spcBef>
              <a:spcAft>
                <a:spcPct val="0"/>
              </a:spcAft>
            </a:pPr>
            <a:endParaRPr lang="en-US" kern="1200" dirty="0">
              <a:latin typeface="Arial" pitchFamily="34"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6C8F29FD-5414-4B96-826B-AC20692A35C2}" type="slidenum">
              <a:rPr lang="en-US" sz="900" b="1" kern="1200">
                <a:solidFill>
                  <a:prstClr val="black">
                    <a:tint val="75000"/>
                  </a:prstClr>
                </a:solidFill>
                <a:latin typeface="Arial" pitchFamily="34" charset="0"/>
                <a:ea typeface="+mn-ea"/>
                <a:cs typeface="+mn-cs"/>
              </a:rPr>
              <a:pPr algn="r" rtl="0" fontAlgn="base">
                <a:spcBef>
                  <a:spcPct val="0"/>
                </a:spcBef>
                <a:spcAft>
                  <a:spcPct val="0"/>
                </a:spcAft>
              </a:pPr>
              <a:t>‹#›</a:t>
            </a:fld>
            <a:endParaRPr lang="en-US" sz="900" b="1" kern="1200" dirty="0">
              <a:solidFill>
                <a:prstClr val="black">
                  <a:tint val="75000"/>
                </a:prstClr>
              </a:solidFill>
              <a:latin typeface="Arial"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1223" y="231093"/>
            <a:ext cx="8011886" cy="868362"/>
          </a:xfrm>
          <a:prstGeom prst="rect">
            <a:avLst/>
          </a:prstGeom>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900" kern="1200" dirty="0">
              <a:solidFill>
                <a:prstClr val="black">
                  <a:tint val="75000"/>
                </a:prstClr>
              </a:solidFill>
              <a:latin typeface="Arial" pitchFamily="34"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100" b="1" kern="1200" dirty="0">
              <a:solidFill>
                <a:srgbClr val="008000"/>
              </a:solidFill>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6C8F29FD-5414-4B96-826B-AC20692A35C2}" type="slidenum">
              <a:rPr lang="en-US" sz="900" b="1" kern="1200">
                <a:solidFill>
                  <a:prstClr val="black">
                    <a:tint val="75000"/>
                  </a:prstClr>
                </a:solidFill>
                <a:latin typeface="Arial" pitchFamily="34" charset="0"/>
                <a:ea typeface="+mn-ea"/>
                <a:cs typeface="+mn-cs"/>
              </a:rPr>
              <a:pPr algn="r" rtl="0" fontAlgn="base">
                <a:spcBef>
                  <a:spcPct val="0"/>
                </a:spcBef>
                <a:spcAft>
                  <a:spcPct val="0"/>
                </a:spcAft>
              </a:pPr>
              <a:t>‹#›</a:t>
            </a:fld>
            <a:endParaRPr lang="en-US" sz="900" b="1" kern="1200" dirty="0">
              <a:solidFill>
                <a:prstClr val="black">
                  <a:tint val="75000"/>
                </a:prstClr>
              </a:solidFill>
              <a:latin typeface="Arial"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1223" y="231093"/>
            <a:ext cx="8011886" cy="868362"/>
          </a:xfrm>
          <a:prstGeom prst="rect">
            <a:avLst/>
          </a:prstGeom>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latin typeface="Tahoma" pitchFamily="34" charset="0"/>
                <a:ea typeface="Tahoma" pitchFamily="34" charset="0"/>
                <a:cs typeface="Tahoma" pitchFamily="34" charset="0"/>
              </a:defRPr>
            </a:lvl1pPr>
            <a:lvl2pPr>
              <a:defRPr sz="1800">
                <a:latin typeface="Tahoma" pitchFamily="34" charset="0"/>
                <a:ea typeface="Tahoma" pitchFamily="34" charset="0"/>
                <a:cs typeface="Tahoma" pitchFamily="34" charset="0"/>
              </a:defRPr>
            </a:lvl2pPr>
            <a:lvl3pPr>
              <a:defRPr sz="16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200">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4420" y="6484166"/>
            <a:ext cx="2133600" cy="365125"/>
          </a:xfrm>
        </p:spPr>
        <p:txBody>
          <a:bodyPr anchor="b"/>
          <a:lstStyle>
            <a:lvl1pPr>
              <a:defRPr sz="900"/>
            </a:lvl1pPr>
          </a:lstStyle>
          <a:p>
            <a:endParaRPr lang="en-US" dirty="0"/>
          </a:p>
        </p:txBody>
      </p:sp>
      <p:sp>
        <p:nvSpPr>
          <p:cNvPr id="5" name="Footer Placeholder 4"/>
          <p:cNvSpPr>
            <a:spLocks noGrp="1"/>
          </p:cNvSpPr>
          <p:nvPr>
            <p:ph type="ftr" sz="quarter" idx="11"/>
          </p:nvPr>
        </p:nvSpPr>
        <p:spPr>
          <a:xfrm>
            <a:off x="2386149" y="6475457"/>
            <a:ext cx="4319451" cy="365125"/>
          </a:xfrm>
        </p:spPr>
        <p:txBody>
          <a:bodyPr anchor="b"/>
          <a:lstStyle/>
          <a:p>
            <a:endParaRPr lang="en-US" dirty="0"/>
          </a:p>
        </p:txBody>
      </p:sp>
      <p:sp>
        <p:nvSpPr>
          <p:cNvPr id="6" name="Slide Number Placeholder 5"/>
          <p:cNvSpPr>
            <a:spLocks noGrp="1"/>
          </p:cNvSpPr>
          <p:nvPr>
            <p:ph type="sldNum" sz="quarter" idx="12"/>
          </p:nvPr>
        </p:nvSpPr>
        <p:spPr>
          <a:xfrm>
            <a:off x="7010397" y="6492875"/>
            <a:ext cx="2090057" cy="365125"/>
          </a:xfrm>
        </p:spPr>
        <p:txBody>
          <a:bodyPr anchor="b"/>
          <a:lstStyle>
            <a:lvl1pPr>
              <a:defRPr sz="900"/>
            </a:lvl1pPr>
          </a:lstStyle>
          <a:p>
            <a:fld id="{6C8F29FD-5414-4B96-826B-AC20692A35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1223" y="231093"/>
            <a:ext cx="8011886" cy="8683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543800" cy="868362"/>
          </a:xfrm>
          <a:prstGeom prst="rect">
            <a:avLst/>
          </a:prstGeom>
        </p:spPr>
        <p:txBody>
          <a:bodyPr>
            <a:normAutofit/>
          </a:bodyPr>
          <a:lstStyle>
            <a:lvl1pPr>
              <a:defRPr sz="3200" b="1"/>
            </a:lvl1pPr>
          </a:lstStyle>
          <a:p>
            <a:r>
              <a:rPr lang="en-US" smtClean="0"/>
              <a:t>Click to edit Master title style</a:t>
            </a:r>
            <a:endParaRPr lang="en-US"/>
          </a:p>
        </p:txBody>
      </p:sp>
      <p:sp>
        <p:nvSpPr>
          <p:cNvPr id="3" name="Text Placeholder 2"/>
          <p:cNvSpPr>
            <a:spLocks noGrp="1"/>
          </p:cNvSpPr>
          <p:nvPr>
            <p:ph type="body" idx="1"/>
          </p:nvPr>
        </p:nvSpPr>
        <p:spPr>
          <a:xfrm>
            <a:off x="457200" y="1646238"/>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46238"/>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4420" y="6475457"/>
            <a:ext cx="1913715" cy="365125"/>
          </a:xfrm>
        </p:spPr>
        <p:txBody>
          <a:bodyPr anchor="b"/>
          <a:lstStyle>
            <a:lvl1pPr>
              <a:defRPr sz="900"/>
            </a:lvl1pPr>
          </a:lstStyle>
          <a:p>
            <a:endParaRPr lang="en-US" dirty="0"/>
          </a:p>
        </p:txBody>
      </p:sp>
      <p:sp>
        <p:nvSpPr>
          <p:cNvPr id="8" name="Footer Placeholder 7"/>
          <p:cNvSpPr>
            <a:spLocks noGrp="1"/>
          </p:cNvSpPr>
          <p:nvPr>
            <p:ph type="ftr" sz="quarter" idx="11"/>
          </p:nvPr>
        </p:nvSpPr>
        <p:spPr>
          <a:xfrm>
            <a:off x="2168435" y="6475457"/>
            <a:ext cx="4676502" cy="365125"/>
          </a:xfrm>
        </p:spPr>
        <p:txBody>
          <a:bodyPr anchor="b"/>
          <a:lstStyle/>
          <a:p>
            <a:endParaRPr lang="en-US" dirty="0"/>
          </a:p>
        </p:txBody>
      </p:sp>
      <p:sp>
        <p:nvSpPr>
          <p:cNvPr id="9" name="Slide Number Placeholder 8"/>
          <p:cNvSpPr>
            <a:spLocks noGrp="1"/>
          </p:cNvSpPr>
          <p:nvPr>
            <p:ph type="sldNum" sz="quarter" idx="12"/>
          </p:nvPr>
        </p:nvSpPr>
        <p:spPr>
          <a:xfrm>
            <a:off x="7045236" y="6475457"/>
            <a:ext cx="1992089" cy="365125"/>
          </a:xfrm>
        </p:spPr>
        <p:txBody>
          <a:bodyPr anchor="b"/>
          <a:lstStyle>
            <a:lvl1pPr>
              <a:defRPr sz="900"/>
            </a:lvl1pPr>
          </a:lstStyle>
          <a:p>
            <a:fld id="{6C8F29FD-5414-4B96-826B-AC20692A35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0526" y="274638"/>
            <a:ext cx="7045234" cy="8683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449"/>
            <a:ext cx="3008313" cy="869951"/>
          </a:xfrm>
          <a:prstGeom prst="rect">
            <a:avLst/>
          </a:prstGeom>
        </p:spPr>
        <p:txBody>
          <a:bodyPr anchor="b">
            <a:normAutofit/>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1568449"/>
            <a:ext cx="5111750" cy="4679951"/>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810000"/>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623" y="4896399"/>
            <a:ext cx="6043748"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45623" y="1550126"/>
            <a:ext cx="6043748" cy="32570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45623" y="5463137"/>
            <a:ext cx="60437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11" y="6466748"/>
            <a:ext cx="194854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185851" y="6458039"/>
            <a:ext cx="4728755" cy="365125"/>
          </a:xfrm>
          <a:prstGeom prst="rect">
            <a:avLst/>
          </a:prstGeom>
        </p:spPr>
        <p:txBody>
          <a:bodyPr vert="horz" lIns="91440" tIns="45720" rIns="91440" bIns="45720" rtlCol="0" anchor="b"/>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67158" y="6466748"/>
            <a:ext cx="1887586"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C8F29FD-5414-4B96-826B-AC20692A3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5" r:id="rId10"/>
    <p:sldLayoutId id="2147483677" r:id="rId11"/>
    <p:sldLayoutId id="2147483686" r:id="rId12"/>
    <p:sldLayoutId id="2147483688" r:id="rId13"/>
    <p:sldLayoutId id="2147483689" r:id="rId14"/>
  </p:sldLayoutIdLst>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11" y="6466748"/>
            <a:ext cx="194854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rtl="0" fontAlgn="base">
              <a:spcBef>
                <a:spcPct val="0"/>
              </a:spcBef>
              <a:spcAft>
                <a:spcPct val="0"/>
              </a:spcAft>
            </a:pPr>
            <a:endParaRPr lang="en-US" kern="1200" dirty="0">
              <a:solidFill>
                <a:prstClr val="black">
                  <a:tint val="75000"/>
                </a:prstClr>
              </a:solidFill>
              <a:latin typeface="Arial" pitchFamily="34" charset="0"/>
              <a:ea typeface="+mn-ea"/>
              <a:cs typeface="+mn-cs"/>
            </a:endParaRPr>
          </a:p>
        </p:txBody>
      </p:sp>
      <p:sp>
        <p:nvSpPr>
          <p:cNvPr id="5" name="Footer Placeholder 4"/>
          <p:cNvSpPr>
            <a:spLocks noGrp="1"/>
          </p:cNvSpPr>
          <p:nvPr>
            <p:ph type="ftr" sz="quarter" idx="3"/>
          </p:nvPr>
        </p:nvSpPr>
        <p:spPr>
          <a:xfrm>
            <a:off x="2185851" y="6458039"/>
            <a:ext cx="4728755" cy="365125"/>
          </a:xfrm>
          <a:prstGeom prst="rect">
            <a:avLst/>
          </a:prstGeom>
        </p:spPr>
        <p:txBody>
          <a:bodyPr vert="horz" lIns="91440" tIns="45720" rIns="91440" bIns="45720" rtlCol="0" anchor="b"/>
          <a:lstStyle>
            <a:lvl1pPr algn="ctr">
              <a:defRPr sz="1100" b="1">
                <a:solidFill>
                  <a:srgbClr val="008000"/>
                </a:solidFill>
              </a:defRPr>
            </a:lvl1pPr>
          </a:lstStyle>
          <a:p>
            <a:pPr rtl="0" fontAlgn="base">
              <a:spcBef>
                <a:spcPct val="0"/>
              </a:spcBef>
              <a:spcAft>
                <a:spcPct val="0"/>
              </a:spcAft>
            </a:pPr>
            <a:endParaRPr lang="en-US" kern="1200" dirty="0">
              <a:latin typeface="Arial" pitchFamily="34" charset="0"/>
              <a:ea typeface="+mn-ea"/>
              <a:cs typeface="+mn-cs"/>
            </a:endParaRPr>
          </a:p>
        </p:txBody>
      </p:sp>
      <p:sp>
        <p:nvSpPr>
          <p:cNvPr id="6" name="Slide Number Placeholder 5"/>
          <p:cNvSpPr>
            <a:spLocks noGrp="1"/>
          </p:cNvSpPr>
          <p:nvPr>
            <p:ph type="sldNum" sz="quarter" idx="4"/>
          </p:nvPr>
        </p:nvSpPr>
        <p:spPr>
          <a:xfrm>
            <a:off x="7167158" y="6466748"/>
            <a:ext cx="1887586" cy="365125"/>
          </a:xfrm>
          <a:prstGeom prst="rect">
            <a:avLst/>
          </a:prstGeom>
        </p:spPr>
        <p:txBody>
          <a:bodyPr vert="horz" lIns="91440" tIns="45720" rIns="91440" bIns="45720" rtlCol="0" anchor="b"/>
          <a:lstStyle>
            <a:lvl1pPr algn="r">
              <a:defRPr sz="900" b="1">
                <a:solidFill>
                  <a:schemeClr val="tx1">
                    <a:tint val="75000"/>
                  </a:schemeClr>
                </a:solidFill>
              </a:defRPr>
            </a:lvl1pPr>
          </a:lstStyle>
          <a:p>
            <a:pPr rtl="0" fontAlgn="base">
              <a:spcBef>
                <a:spcPct val="0"/>
              </a:spcBef>
              <a:spcAft>
                <a:spcPct val="0"/>
              </a:spcAft>
            </a:pPr>
            <a:fld id="{6C8F29FD-5414-4B96-826B-AC20692A35C2}" type="slidenum">
              <a:rPr lang="en-US" kern="1200" smtClean="0">
                <a:solidFill>
                  <a:prstClr val="black">
                    <a:tint val="75000"/>
                  </a:prstClr>
                </a:solidFill>
                <a:latin typeface="Arial" pitchFamily="34" charset="0"/>
                <a:ea typeface="+mn-ea"/>
                <a:cs typeface="+mn-cs"/>
              </a:rPr>
              <a:pPr rtl="0" fontAlgn="base">
                <a:spcBef>
                  <a:spcPct val="0"/>
                </a:spcBef>
                <a:spcAft>
                  <a:spcPct val="0"/>
                </a:spcAft>
              </a:pPr>
              <a:t>‹#›</a:t>
            </a:fld>
            <a:endParaRPr lang="en-US" kern="1200" dirty="0">
              <a:solidFill>
                <a:prstClr val="black">
                  <a:tint val="75000"/>
                </a:prstClr>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emf"/><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emf"/><Relationship Id="rId21" Type="http://schemas.microsoft.com/office/2007/relationships/hdphoto" Target="../media/hdphoto1.wdp"/><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jpeg"/><Relationship Id="rId2" Type="http://schemas.openxmlformats.org/officeDocument/2006/relationships/notesSlide" Target="../notesSlides/notesSlide6.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19" Type="http://schemas.openxmlformats.org/officeDocument/2006/relationships/image" Target="../media/image57.pn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4.tiff"/><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notesSlide" Target="../notesSlides/notesSlide3.xml"/><Relationship Id="rId21" Type="http://schemas.openxmlformats.org/officeDocument/2006/relationships/image" Target="../media/image25.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slideLayout" Target="../slideLayouts/slideLayout6.xml"/><Relationship Id="rId16" Type="http://schemas.openxmlformats.org/officeDocument/2006/relationships/image" Target="../media/image21.jpeg"/><Relationship Id="rId20" Type="http://schemas.openxmlformats.org/officeDocument/2006/relationships/hyperlink" Target="http://www.japanfocus.org/images/UserFiles/Image/2493.hara.micronesia/kwajaleinatolltestrange.jpg"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6.jpeg"/><Relationship Id="rId5" Type="http://schemas.openxmlformats.org/officeDocument/2006/relationships/image" Target="../media/image11.jpeg"/><Relationship Id="rId15" Type="http://schemas.openxmlformats.org/officeDocument/2006/relationships/image" Target="../media/image20.jpeg"/><Relationship Id="rId23" Type="http://schemas.openxmlformats.org/officeDocument/2006/relationships/image" Target="../media/image27.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4463" y="2840827"/>
            <a:ext cx="5717890" cy="2554545"/>
          </a:xfrm>
          <a:prstGeom prst="rect">
            <a:avLst/>
          </a:prstGeom>
          <a:noFill/>
        </p:spPr>
        <p:txBody>
          <a:bodyPr wrap="square" rtlCol="0">
            <a:spAutoFit/>
          </a:bodyPr>
          <a:lstStyle/>
          <a:p>
            <a:pPr algn="ctr"/>
            <a:r>
              <a:rPr lang="en-US" sz="3200" b="1" dirty="0" smtClean="0">
                <a:latin typeface="+mj-lt"/>
              </a:rPr>
              <a:t>ORS Program Status</a:t>
            </a:r>
          </a:p>
          <a:p>
            <a:pPr algn="ctr"/>
            <a:r>
              <a:rPr lang="en-US" sz="2000" b="1" dirty="0" smtClean="0">
                <a:latin typeface="+mj-lt"/>
              </a:rPr>
              <a:t>16 October</a:t>
            </a:r>
            <a:r>
              <a:rPr lang="en-US" sz="2000" b="1" dirty="0" smtClean="0">
                <a:latin typeface="+mj-lt"/>
              </a:rPr>
              <a:t> </a:t>
            </a:r>
            <a:r>
              <a:rPr lang="en-US" sz="2000" b="1" dirty="0" smtClean="0">
                <a:latin typeface="+mj-lt"/>
              </a:rPr>
              <a:t>2012</a:t>
            </a:r>
          </a:p>
          <a:p>
            <a:pPr algn="ctr"/>
            <a:r>
              <a:rPr lang="en-US" sz="2000" b="1" dirty="0" smtClean="0">
                <a:latin typeface="+mj-lt"/>
              </a:rPr>
              <a:t>Working Group on Space-based </a:t>
            </a:r>
            <a:r>
              <a:rPr lang="en-US" sz="2000" b="1" dirty="0" err="1" smtClean="0">
                <a:latin typeface="+mj-lt"/>
              </a:rPr>
              <a:t>Lidar</a:t>
            </a:r>
            <a:r>
              <a:rPr lang="en-US" sz="2000" b="1" dirty="0" smtClean="0">
                <a:latin typeface="+mj-lt"/>
              </a:rPr>
              <a:t> </a:t>
            </a:r>
            <a:r>
              <a:rPr lang="en-US" sz="2000" b="1" dirty="0" smtClean="0">
                <a:latin typeface="+mj-lt"/>
              </a:rPr>
              <a:t>Winds</a:t>
            </a:r>
            <a:endParaRPr lang="en-US" sz="2000" b="1" dirty="0" smtClean="0">
              <a:latin typeface="+mj-lt"/>
            </a:endParaRPr>
          </a:p>
          <a:p>
            <a:pPr algn="ctr"/>
            <a:r>
              <a:rPr lang="en-US" sz="2000" b="1" dirty="0" smtClean="0">
                <a:latin typeface="+mj-lt"/>
              </a:rPr>
              <a:t>Boulder CO</a:t>
            </a:r>
            <a:endParaRPr lang="en-US" sz="2000" b="1" dirty="0" smtClean="0">
              <a:latin typeface="+mj-lt"/>
            </a:endParaRPr>
          </a:p>
          <a:p>
            <a:pPr algn="ctr"/>
            <a:endParaRPr lang="en-US" sz="3200" b="1" dirty="0" smtClean="0">
              <a:latin typeface="+mj-lt"/>
            </a:endParaRPr>
          </a:p>
          <a:p>
            <a:pPr algn="r"/>
            <a:r>
              <a:rPr lang="en-US" b="1" dirty="0" smtClean="0">
                <a:latin typeface="+mj-lt"/>
              </a:rPr>
              <a:t>Thomas.Adang@kirtland.af.mil</a:t>
            </a:r>
          </a:p>
          <a:p>
            <a:pPr algn="r"/>
            <a:r>
              <a:rPr lang="en-US" b="1" dirty="0" smtClean="0">
                <a:latin typeface="+mj-lt"/>
              </a:rPr>
              <a:t>505-846-3115</a:t>
            </a:r>
            <a:endParaRPr lang="en-US" b="1" dirty="0">
              <a:latin typeface="+mj-lt"/>
            </a:endParaRPr>
          </a:p>
        </p:txBody>
      </p:sp>
      <p:sp>
        <p:nvSpPr>
          <p:cNvPr id="5" name="Rectangle 4"/>
          <p:cNvSpPr/>
          <p:nvPr/>
        </p:nvSpPr>
        <p:spPr>
          <a:xfrm>
            <a:off x="3243808" y="0"/>
            <a:ext cx="2675732" cy="253916"/>
          </a:xfrm>
          <a:prstGeom prst="rect">
            <a:avLst/>
          </a:prstGeom>
        </p:spPr>
        <p:txBody>
          <a:bodyPr wrap="none">
            <a:spAutoFit/>
          </a:bodyPr>
          <a:lstStyle/>
          <a:p>
            <a:pPr algn="ctr"/>
            <a:r>
              <a:rPr lang="en-US" sz="1050" dirty="0" smtClean="0">
                <a:latin typeface="Tahoma" pitchFamily="34" charset="0"/>
                <a:cs typeface="Tahoma" pitchFamily="34" charset="0"/>
              </a:rPr>
              <a:t>UNCLASSIFIED –cleared for public release</a:t>
            </a:r>
            <a:endParaRPr lang="en-US" sz="1050" dirty="0">
              <a:latin typeface="Tahoma" pitchFamily="34" charset="0"/>
              <a:cs typeface="Tahoma" pitchFamily="34" charset="0"/>
            </a:endParaRPr>
          </a:p>
        </p:txBody>
      </p:sp>
      <p:sp>
        <p:nvSpPr>
          <p:cNvPr id="6" name="Rectangle 5"/>
          <p:cNvSpPr/>
          <p:nvPr/>
        </p:nvSpPr>
        <p:spPr>
          <a:xfrm>
            <a:off x="3904123" y="6604084"/>
            <a:ext cx="28119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 </a:t>
            </a:r>
            <a:endParaRPr lang="en-US" sz="1050" dirty="0">
              <a:latin typeface="Tahoma" pitchFamily="34" charset="0"/>
              <a:cs typeface="Tahoma" pitchFamily="34" charset="0"/>
            </a:endParaRPr>
          </a:p>
        </p:txBody>
      </p:sp>
      <p:sp>
        <p:nvSpPr>
          <p:cNvPr id="7" name="TextBox 6"/>
          <p:cNvSpPr txBox="1"/>
          <p:nvPr/>
        </p:nvSpPr>
        <p:spPr>
          <a:xfrm>
            <a:off x="2353056" y="5803392"/>
            <a:ext cx="2109216" cy="523220"/>
          </a:xfrm>
          <a:prstGeom prst="rect">
            <a:avLst/>
          </a:prstGeom>
          <a:noFill/>
        </p:spPr>
        <p:txBody>
          <a:bodyPr wrap="square" rtlCol="0">
            <a:spAutoFit/>
          </a:bodyPr>
          <a:lstStyle/>
          <a:p>
            <a:r>
              <a:rPr lang="en-US" sz="1400" dirty="0" smtClean="0"/>
              <a:t>Distribution A:  Cleared for Public Release</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Tahoma" pitchFamily="34" charset="0"/>
                <a:ea typeface="Tahoma" pitchFamily="34" charset="0"/>
                <a:cs typeface="Tahoma" pitchFamily="34" charset="0"/>
              </a:rPr>
              <a:t>ORS-2 MSV/SAR Mission</a:t>
            </a:r>
            <a:endParaRPr lang="en-US" sz="3600" b="1" dirty="0">
              <a:latin typeface="Tahoma" pitchFamily="34" charset="0"/>
              <a:ea typeface="Tahoma" pitchFamily="34" charset="0"/>
              <a:cs typeface="Tahoma" pitchFamily="34" charset="0"/>
            </a:endParaRPr>
          </a:p>
        </p:txBody>
      </p:sp>
      <p:cxnSp>
        <p:nvCxnSpPr>
          <p:cNvPr id="5" name="Straight Connector 4"/>
          <p:cNvCxnSpPr/>
          <p:nvPr/>
        </p:nvCxnSpPr>
        <p:spPr>
          <a:xfrm>
            <a:off x="4267200" y="1314844"/>
            <a:ext cx="0" cy="5238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3751384"/>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3" descr="C:\SpaceWorks\MSV\T2E V7\Report Images\10B.JPG"/>
          <p:cNvPicPr>
            <a:picLocks noChangeAspect="1" noChangeArrowheads="1"/>
          </p:cNvPicPr>
          <p:nvPr/>
        </p:nvPicPr>
        <p:blipFill>
          <a:blip r:embed="rId2" cstate="email"/>
          <a:srcRect/>
          <a:stretch>
            <a:fillRect/>
          </a:stretch>
        </p:blipFill>
        <p:spPr bwMode="auto">
          <a:xfrm>
            <a:off x="4347747" y="1461446"/>
            <a:ext cx="1801087" cy="2115092"/>
          </a:xfrm>
          <a:prstGeom prst="rect">
            <a:avLst/>
          </a:prstGeom>
          <a:noFill/>
        </p:spPr>
      </p:pic>
      <p:pic>
        <p:nvPicPr>
          <p:cNvPr id="18" name="Picture 1"/>
          <p:cNvPicPr>
            <a:picLocks noChangeAspect="1" noChangeArrowheads="1"/>
          </p:cNvPicPr>
          <p:nvPr/>
        </p:nvPicPr>
        <p:blipFill>
          <a:blip r:embed="rId3" cstate="email"/>
          <a:srcRect/>
          <a:stretch>
            <a:fillRect/>
          </a:stretch>
        </p:blipFill>
        <p:spPr bwMode="auto">
          <a:xfrm>
            <a:off x="6073832" y="1314844"/>
            <a:ext cx="2071810" cy="1204148"/>
          </a:xfrm>
          <a:prstGeom prst="rect">
            <a:avLst/>
          </a:prstGeom>
          <a:noFill/>
          <a:ln w="9525">
            <a:noFill/>
            <a:miter lim="800000"/>
            <a:headEnd/>
            <a:tailEnd/>
          </a:ln>
        </p:spPr>
      </p:pic>
      <p:pic>
        <p:nvPicPr>
          <p:cNvPr id="20" name="Picture 24" descr="frame1.gif"/>
          <p:cNvPicPr>
            <a:picLocks noChangeAspect="1"/>
          </p:cNvPicPr>
          <p:nvPr/>
        </p:nvPicPr>
        <p:blipFill>
          <a:blip r:embed="rId4" cstate="email"/>
          <a:srcRect/>
          <a:stretch>
            <a:fillRect/>
          </a:stretch>
        </p:blipFill>
        <p:spPr bwMode="auto">
          <a:xfrm>
            <a:off x="6172200" y="2701418"/>
            <a:ext cx="1237995" cy="696372"/>
          </a:xfrm>
          <a:prstGeom prst="rect">
            <a:avLst/>
          </a:prstGeom>
          <a:noFill/>
          <a:ln w="9525">
            <a:noFill/>
            <a:miter lim="800000"/>
            <a:headEnd/>
            <a:tailEnd/>
          </a:ln>
        </p:spPr>
      </p:pic>
      <p:sp>
        <p:nvSpPr>
          <p:cNvPr id="4" name="TextBox 3"/>
          <p:cNvSpPr txBox="1"/>
          <p:nvPr/>
        </p:nvSpPr>
        <p:spPr>
          <a:xfrm>
            <a:off x="6651766" y="3397790"/>
            <a:ext cx="623889" cy="261610"/>
          </a:xfrm>
          <a:prstGeom prst="rect">
            <a:avLst/>
          </a:prstGeom>
          <a:noFill/>
        </p:spPr>
        <p:txBody>
          <a:bodyPr wrap="non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RRSW</a:t>
            </a:r>
            <a:endParaRPr lang="en-US" sz="1100" b="1" dirty="0">
              <a:solidFill>
                <a:prstClr val="black"/>
              </a:solidFill>
              <a:latin typeface="Tahoma" pitchFamily="34" charset="0"/>
              <a:ea typeface="Tahoma" pitchFamily="34" charset="0"/>
              <a:cs typeface="Tahoma" pitchFamily="34" charset="0"/>
            </a:endParaRPr>
          </a:p>
        </p:txBody>
      </p:sp>
      <p:sp>
        <p:nvSpPr>
          <p:cNvPr id="22" name="TextBox 21"/>
          <p:cNvSpPr txBox="1"/>
          <p:nvPr/>
        </p:nvSpPr>
        <p:spPr>
          <a:xfrm>
            <a:off x="7339210" y="1330641"/>
            <a:ext cx="797013" cy="261610"/>
          </a:xfrm>
          <a:prstGeom prst="rect">
            <a:avLst/>
          </a:prstGeom>
          <a:noFill/>
        </p:spPr>
        <p:txBody>
          <a:bodyPr wrap="non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MSV Bus</a:t>
            </a:r>
            <a:endParaRPr lang="en-US" sz="1100" b="1" dirty="0">
              <a:solidFill>
                <a:prstClr val="black"/>
              </a:solidFill>
              <a:latin typeface="Tahoma" pitchFamily="34" charset="0"/>
              <a:ea typeface="Tahoma" pitchFamily="34" charset="0"/>
              <a:cs typeface="Tahoma" pitchFamily="34" charset="0"/>
            </a:endParaRPr>
          </a:p>
        </p:txBody>
      </p:sp>
      <p:sp>
        <p:nvSpPr>
          <p:cNvPr id="23" name="TextBox 22"/>
          <p:cNvSpPr txBox="1"/>
          <p:nvPr/>
        </p:nvSpPr>
        <p:spPr>
          <a:xfrm>
            <a:off x="4717032" y="3489774"/>
            <a:ext cx="1431802" cy="261610"/>
          </a:xfrm>
          <a:prstGeom prst="rect">
            <a:avLst/>
          </a:prstGeom>
          <a:noFill/>
        </p:spPr>
        <p:txBody>
          <a:bodyPr wrap="non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ORS-2 Spacecraft</a:t>
            </a:r>
            <a:endParaRPr lang="en-US" sz="1100" b="1" dirty="0">
              <a:solidFill>
                <a:prstClr val="black"/>
              </a:solidFill>
              <a:latin typeface="Tahoma" pitchFamily="34" charset="0"/>
              <a:ea typeface="Tahoma" pitchFamily="34" charset="0"/>
              <a:cs typeface="Tahoma" pitchFamily="34" charset="0"/>
            </a:endParaRPr>
          </a:p>
        </p:txBody>
      </p:sp>
      <p:sp>
        <p:nvSpPr>
          <p:cNvPr id="24" name="Rectangle 5"/>
          <p:cNvSpPr>
            <a:spLocks noChangeArrowheads="1"/>
          </p:cNvSpPr>
          <p:nvPr/>
        </p:nvSpPr>
        <p:spPr bwMode="auto">
          <a:xfrm>
            <a:off x="4349829" y="3869145"/>
            <a:ext cx="4565571" cy="2949142"/>
          </a:xfrm>
          <a:prstGeom prst="rect">
            <a:avLst/>
          </a:prstGeom>
          <a:noFill/>
          <a:ln w="28575">
            <a:noFill/>
            <a:miter lim="800000"/>
            <a:headEnd/>
            <a:tailEnd/>
          </a:ln>
        </p:spPr>
        <p:txBody>
          <a:bodyPr wrap="square" lIns="92075" tIns="46038" rIns="92075" bIns="46038">
            <a:spAutoFit/>
          </a:bodyPr>
          <a:lstStyle/>
          <a:p>
            <a:pPr marL="173038" indent="-173038" eaLnBrk="0" fontAlgn="auto" hangingPunct="0">
              <a:lnSpc>
                <a:spcPct val="95000"/>
              </a:lnSpc>
              <a:spcBef>
                <a:spcPts val="0"/>
              </a:spcBef>
              <a:spcAft>
                <a:spcPts val="0"/>
              </a:spcAft>
              <a:buClr>
                <a:srgbClr val="000000"/>
              </a:buClr>
              <a:defRPr/>
            </a:pPr>
            <a:r>
              <a:rPr lang="en-US" b="1" dirty="0" smtClean="0">
                <a:solidFill>
                  <a:prstClr val="black"/>
                </a:solidFill>
                <a:latin typeface="Tahoma" pitchFamily="34" charset="0"/>
                <a:ea typeface="Tahoma" pitchFamily="34" charset="0"/>
                <a:cs typeface="Tahoma" pitchFamily="34" charset="0"/>
              </a:rPr>
              <a:t>Program Objectives:</a:t>
            </a:r>
          </a:p>
          <a:p>
            <a:pPr marL="173038" indent="-173038" eaLnBrk="0" fontAlgn="auto" hangingPunct="0">
              <a:lnSpc>
                <a:spcPct val="95000"/>
              </a:lnSpc>
              <a:spcBef>
                <a:spcPts val="0"/>
              </a:spcBef>
              <a:spcAft>
                <a:spcPts val="0"/>
              </a:spcAft>
              <a:buClr>
                <a:srgbClr val="000000"/>
              </a:buClr>
              <a:buFont typeface="Arial" pitchFamily="34" charset="0"/>
              <a:buChar char="•"/>
              <a:defRPr/>
            </a:pPr>
            <a:r>
              <a:rPr lang="en-US" sz="1200" b="1" dirty="0" smtClean="0">
                <a:solidFill>
                  <a:prstClr val="black"/>
                </a:solidFill>
                <a:latin typeface="Tahoma" pitchFamily="34" charset="0"/>
                <a:ea typeface="Tahoma" pitchFamily="34" charset="0"/>
                <a:cs typeface="Tahoma" pitchFamily="34" charset="0"/>
              </a:rPr>
              <a:t>Develop </a:t>
            </a:r>
            <a:r>
              <a:rPr lang="en-US" sz="1200" b="1" dirty="0">
                <a:solidFill>
                  <a:prstClr val="black"/>
                </a:solidFill>
                <a:latin typeface="Tahoma" pitchFamily="34" charset="0"/>
                <a:ea typeface="Tahoma" pitchFamily="34" charset="0"/>
                <a:cs typeface="Tahoma" pitchFamily="34" charset="0"/>
              </a:rPr>
              <a:t>multi-mission bus </a:t>
            </a:r>
            <a:r>
              <a:rPr lang="en-US" sz="1200" b="1" dirty="0" smtClean="0">
                <a:solidFill>
                  <a:prstClr val="black"/>
                </a:solidFill>
                <a:latin typeface="Tahoma" pitchFamily="34" charset="0"/>
                <a:ea typeface="Tahoma" pitchFamily="34" charset="0"/>
                <a:cs typeface="Tahoma" pitchFamily="34" charset="0"/>
              </a:rPr>
              <a:t>and payload architecture </a:t>
            </a:r>
          </a:p>
          <a:p>
            <a:pPr marL="171450" indent="-171450" fontAlgn="auto">
              <a:spcBef>
                <a:spcPts val="300"/>
              </a:spcBef>
              <a:spcAft>
                <a:spcPts val="0"/>
              </a:spcAft>
              <a:buFont typeface="Arial" pitchFamily="34" charset="0"/>
              <a:buChar char="•"/>
              <a:defRPr/>
            </a:pPr>
            <a:r>
              <a:rPr lang="en-US" sz="1200" b="1" dirty="0" smtClean="0">
                <a:solidFill>
                  <a:prstClr val="black"/>
                </a:solidFill>
                <a:latin typeface="Tahoma" pitchFamily="34" charset="0"/>
                <a:ea typeface="Tahoma" pitchFamily="34" charset="0"/>
                <a:cs typeface="Tahoma" pitchFamily="34" charset="0"/>
              </a:rPr>
              <a:t>Develop </a:t>
            </a:r>
            <a:r>
              <a:rPr lang="en-US" sz="1200" b="1" dirty="0">
                <a:solidFill>
                  <a:prstClr val="black"/>
                </a:solidFill>
                <a:latin typeface="Tahoma" pitchFamily="34" charset="0"/>
                <a:ea typeface="Tahoma" pitchFamily="34" charset="0"/>
                <a:cs typeface="Tahoma" pitchFamily="34" charset="0"/>
              </a:rPr>
              <a:t>operationally relevant radar capability in support of </a:t>
            </a:r>
            <a:r>
              <a:rPr lang="en-US" sz="1200" b="1" dirty="0" smtClean="0">
                <a:solidFill>
                  <a:prstClr val="black"/>
                </a:solidFill>
                <a:latin typeface="Tahoma" pitchFamily="34" charset="0"/>
                <a:ea typeface="Tahoma" pitchFamily="34" charset="0"/>
                <a:cs typeface="Tahoma" pitchFamily="34" charset="0"/>
              </a:rPr>
              <a:t>PACOM</a:t>
            </a:r>
          </a:p>
          <a:p>
            <a:pPr marL="171450" indent="-171450" fontAlgn="auto">
              <a:spcBef>
                <a:spcPts val="300"/>
              </a:spcBef>
              <a:spcAft>
                <a:spcPts val="0"/>
              </a:spcAft>
              <a:buFont typeface="Arial" pitchFamily="34" charset="0"/>
              <a:buChar char="•"/>
              <a:defRPr/>
            </a:pPr>
            <a:r>
              <a:rPr lang="en-US" sz="1200" b="1" dirty="0" smtClean="0">
                <a:solidFill>
                  <a:prstClr val="black"/>
                </a:solidFill>
                <a:latin typeface="Tahoma" pitchFamily="34" charset="0"/>
                <a:ea typeface="Tahoma" pitchFamily="34" charset="0"/>
                <a:cs typeface="Tahoma" pitchFamily="34" charset="0"/>
              </a:rPr>
              <a:t>Develop </a:t>
            </a:r>
            <a:r>
              <a:rPr lang="en-US" sz="1200" b="1" dirty="0">
                <a:solidFill>
                  <a:prstClr val="black"/>
                </a:solidFill>
                <a:latin typeface="Tahoma" pitchFamily="34" charset="0"/>
                <a:ea typeface="Tahoma" pitchFamily="34" charset="0"/>
                <a:cs typeface="Tahoma" pitchFamily="34" charset="0"/>
              </a:rPr>
              <a:t>rapidly configurable, multi-mission RF payload </a:t>
            </a:r>
            <a:r>
              <a:rPr lang="en-US" sz="1200" b="1" dirty="0" smtClean="0">
                <a:solidFill>
                  <a:prstClr val="black"/>
                </a:solidFill>
                <a:latin typeface="Tahoma" pitchFamily="34" charset="0"/>
                <a:ea typeface="Tahoma" pitchFamily="34" charset="0"/>
                <a:cs typeface="Tahoma" pitchFamily="34" charset="0"/>
              </a:rPr>
              <a:t>architecture</a:t>
            </a:r>
          </a:p>
          <a:p>
            <a:pPr marL="171450" indent="-171450" fontAlgn="auto">
              <a:spcBef>
                <a:spcPts val="300"/>
              </a:spcBef>
              <a:spcAft>
                <a:spcPts val="0"/>
              </a:spcAft>
              <a:buFont typeface="Arial" pitchFamily="34" charset="0"/>
              <a:buChar char="•"/>
              <a:defRPr/>
            </a:pPr>
            <a:r>
              <a:rPr lang="en-US" sz="1200" b="1" dirty="0" smtClean="0">
                <a:solidFill>
                  <a:prstClr val="black"/>
                </a:solidFill>
                <a:latin typeface="Tahoma" pitchFamily="34" charset="0"/>
                <a:ea typeface="Tahoma" pitchFamily="34" charset="0"/>
                <a:cs typeface="Tahoma" pitchFamily="34" charset="0"/>
              </a:rPr>
              <a:t>Description</a:t>
            </a:r>
            <a:r>
              <a:rPr lang="en-US" sz="1200" b="1" dirty="0">
                <a:solidFill>
                  <a:prstClr val="black"/>
                </a:solidFill>
                <a:latin typeface="Tahoma" pitchFamily="34" charset="0"/>
                <a:ea typeface="Tahoma" pitchFamily="34" charset="0"/>
                <a:cs typeface="Tahoma" pitchFamily="34" charset="0"/>
              </a:rPr>
              <a:t>: Radar imaging satellite giving </a:t>
            </a:r>
            <a:r>
              <a:rPr lang="en-US" sz="1200" b="1" dirty="0" smtClean="0">
                <a:solidFill>
                  <a:prstClr val="black"/>
                </a:solidFill>
                <a:latin typeface="Tahoma" pitchFamily="34" charset="0"/>
                <a:ea typeface="Tahoma" pitchFamily="34" charset="0"/>
                <a:cs typeface="Tahoma" pitchFamily="34" charset="0"/>
              </a:rPr>
              <a:t>CDR PACOM </a:t>
            </a:r>
            <a:r>
              <a:rPr lang="en-US" sz="1200" b="1" dirty="0">
                <a:solidFill>
                  <a:prstClr val="black"/>
                </a:solidFill>
                <a:latin typeface="Tahoma" pitchFamily="34" charset="0"/>
                <a:ea typeface="Tahoma" pitchFamily="34" charset="0"/>
                <a:cs typeface="Tahoma" pitchFamily="34" charset="0"/>
              </a:rPr>
              <a:t>a tactically responsive </a:t>
            </a:r>
            <a:r>
              <a:rPr lang="en-US" sz="1200" b="1" dirty="0" smtClean="0">
                <a:solidFill>
                  <a:prstClr val="black"/>
                </a:solidFill>
                <a:latin typeface="Tahoma" pitchFamily="34" charset="0"/>
                <a:ea typeface="Tahoma" pitchFamily="34" charset="0"/>
                <a:cs typeface="Tahoma" pitchFamily="34" charset="0"/>
              </a:rPr>
              <a:t>platform</a:t>
            </a:r>
          </a:p>
          <a:p>
            <a:pPr marL="171450" indent="-171450" fontAlgn="auto">
              <a:spcBef>
                <a:spcPts val="300"/>
              </a:spcBef>
              <a:spcAft>
                <a:spcPts val="0"/>
              </a:spcAft>
              <a:buFont typeface="Arial" pitchFamily="34" charset="0"/>
              <a:buChar char="•"/>
              <a:defRPr/>
            </a:pPr>
            <a:r>
              <a:rPr lang="en-US" sz="1200" b="1" dirty="0" smtClean="0">
                <a:solidFill>
                  <a:prstClr val="black"/>
                </a:solidFill>
                <a:latin typeface="Tahoma" pitchFamily="34" charset="0"/>
                <a:ea typeface="Tahoma" pitchFamily="34" charset="0"/>
                <a:cs typeface="Tahoma" pitchFamily="34" charset="0"/>
              </a:rPr>
              <a:t>Autonomous </a:t>
            </a:r>
            <a:r>
              <a:rPr lang="en-US" sz="1200" b="1" dirty="0">
                <a:solidFill>
                  <a:prstClr val="black"/>
                </a:solidFill>
                <a:latin typeface="Tahoma" pitchFamily="34" charset="0"/>
                <a:ea typeface="Tahoma" pitchFamily="34" charset="0"/>
                <a:cs typeface="Tahoma" pitchFamily="34" charset="0"/>
              </a:rPr>
              <a:t>Satellite Ops from Blossom Point Common Ground </a:t>
            </a:r>
            <a:r>
              <a:rPr lang="en-US" sz="1200" b="1" dirty="0" smtClean="0">
                <a:solidFill>
                  <a:prstClr val="black"/>
                </a:solidFill>
                <a:latin typeface="Tahoma" pitchFamily="34" charset="0"/>
                <a:ea typeface="Tahoma" pitchFamily="34" charset="0"/>
                <a:cs typeface="Tahoma" pitchFamily="34" charset="0"/>
              </a:rPr>
              <a:t>Architecture</a:t>
            </a:r>
          </a:p>
          <a:p>
            <a:pPr marL="171450" indent="-171450" fontAlgn="auto">
              <a:spcBef>
                <a:spcPts val="300"/>
              </a:spcBef>
              <a:spcAft>
                <a:spcPts val="0"/>
              </a:spcAft>
              <a:buFont typeface="Arial" pitchFamily="34" charset="0"/>
              <a:buChar char="•"/>
              <a:defRPr/>
            </a:pPr>
            <a:r>
              <a:rPr lang="en-US" sz="1200" b="1" dirty="0">
                <a:solidFill>
                  <a:prstClr val="black"/>
                </a:solidFill>
                <a:latin typeface="Tahoma" pitchFamily="34" charset="0"/>
                <a:ea typeface="Tahoma" pitchFamily="34" charset="0"/>
                <a:cs typeface="Tahoma" pitchFamily="34" charset="0"/>
              </a:rPr>
              <a:t>Graduation Exercise for critical ORS enablers  - Modular Plug-and-Play Bus, Modular Reconfigurable RF Payload, Rapid Response Space Works, and Ka-CDL</a:t>
            </a:r>
          </a:p>
          <a:p>
            <a:pPr marL="171450" indent="-171450" fontAlgn="auto">
              <a:spcBef>
                <a:spcPts val="300"/>
              </a:spcBef>
              <a:spcAft>
                <a:spcPts val="0"/>
              </a:spcAft>
              <a:buFont typeface="Arial" pitchFamily="34" charset="0"/>
              <a:buChar char="•"/>
              <a:defRPr/>
            </a:pPr>
            <a:endParaRPr lang="en-US" sz="1200" b="1" dirty="0">
              <a:solidFill>
                <a:prstClr val="black"/>
              </a:solidFill>
              <a:latin typeface="Tahoma" pitchFamily="34" charset="0"/>
              <a:ea typeface="Tahoma" pitchFamily="34" charset="0"/>
              <a:cs typeface="Tahoma" pitchFamily="34" charset="0"/>
            </a:endParaRPr>
          </a:p>
        </p:txBody>
      </p:sp>
      <p:sp>
        <p:nvSpPr>
          <p:cNvPr id="26" name="Rectangle 6"/>
          <p:cNvSpPr>
            <a:spLocks noChangeArrowheads="1"/>
          </p:cNvSpPr>
          <p:nvPr/>
        </p:nvSpPr>
        <p:spPr bwMode="auto">
          <a:xfrm>
            <a:off x="108858" y="1421719"/>
            <a:ext cx="4158342" cy="2300965"/>
          </a:xfrm>
          <a:prstGeom prst="rect">
            <a:avLst/>
          </a:prstGeom>
          <a:noFill/>
          <a:ln w="19050" algn="ctr">
            <a:noFill/>
            <a:miter lim="800000"/>
            <a:headEnd/>
            <a:tailEnd/>
          </a:ln>
          <a:effectLst>
            <a:outerShdw dist="35921" dir="2700000" algn="ctr" rotWithShape="0">
              <a:schemeClr val="bg2"/>
            </a:outerShdw>
          </a:effectLst>
        </p:spPr>
        <p:txBody>
          <a:bodyPr lIns="92075" tIns="46038" rIns="45720" bIns="46038"/>
          <a:lstStyle/>
          <a:p>
            <a:pPr marL="114300" indent="-114300" eaLnBrk="0" fontAlgn="auto" hangingPunct="0">
              <a:lnSpc>
                <a:spcPct val="95000"/>
              </a:lnSpc>
              <a:spcBef>
                <a:spcPts val="0"/>
              </a:spcBef>
              <a:spcAft>
                <a:spcPts val="0"/>
              </a:spcAft>
              <a:defRPr/>
            </a:pPr>
            <a:r>
              <a:rPr lang="en-US" b="1" dirty="0" smtClean="0">
                <a:solidFill>
                  <a:srgbClr val="000000"/>
                </a:solidFill>
                <a:latin typeface="Tahoma" pitchFamily="34" charset="0"/>
                <a:ea typeface="Tahoma" pitchFamily="34" charset="0"/>
                <a:cs typeface="Tahoma" pitchFamily="34" charset="0"/>
              </a:rPr>
              <a:t>Mission Description:</a:t>
            </a:r>
            <a:endParaRPr lang="en-US" dirty="0">
              <a:solidFill>
                <a:srgbClr val="000000"/>
              </a:solidFill>
              <a:latin typeface="Tahoma" pitchFamily="34" charset="0"/>
              <a:ea typeface="Tahoma" pitchFamily="34" charset="0"/>
              <a:cs typeface="Tahoma" pitchFamily="34" charset="0"/>
            </a:endParaRPr>
          </a:p>
          <a:p>
            <a:pPr marL="117475"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Major Customers: USPACOM, USSTRATCOM</a:t>
            </a:r>
          </a:p>
          <a:p>
            <a:pPr marL="117475"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Contractors: </a:t>
            </a:r>
          </a:p>
          <a:p>
            <a:pPr marL="574675" lvl="1"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Space Vehicle Bus: Northrop Grumman</a:t>
            </a:r>
          </a:p>
          <a:p>
            <a:pPr marL="574675" lvl="1"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Radar Payload: Sierra Nevada (P)/Harris (S)</a:t>
            </a:r>
          </a:p>
          <a:p>
            <a:pPr marL="574675" lvl="1"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LV: Orbital Systems Corporation </a:t>
            </a:r>
            <a:r>
              <a:rPr lang="en-US" sz="1200" b="1" dirty="0" smtClean="0">
                <a:solidFill>
                  <a:srgbClr val="000000"/>
                </a:solidFill>
                <a:latin typeface="Tahoma" pitchFamily="34" charset="0"/>
                <a:ea typeface="Tahoma" pitchFamily="34" charset="0"/>
                <a:cs typeface="Tahoma" pitchFamily="34" charset="0"/>
              </a:rPr>
              <a:t>(TBD)</a:t>
            </a:r>
            <a:endParaRPr lang="en-US" sz="1200" b="1" dirty="0">
              <a:solidFill>
                <a:srgbClr val="000000"/>
              </a:solidFill>
              <a:latin typeface="Tahoma" pitchFamily="34" charset="0"/>
              <a:ea typeface="Tahoma" pitchFamily="34" charset="0"/>
              <a:cs typeface="Tahoma" pitchFamily="34" charset="0"/>
            </a:endParaRPr>
          </a:p>
          <a:p>
            <a:pPr marL="574675" lvl="1"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C2 system: </a:t>
            </a:r>
            <a:r>
              <a:rPr lang="en-US" sz="1200" b="1" dirty="0" smtClean="0">
                <a:solidFill>
                  <a:srgbClr val="000000"/>
                </a:solidFill>
                <a:latin typeface="Tahoma" pitchFamily="34" charset="0"/>
                <a:ea typeface="Tahoma" pitchFamily="34" charset="0"/>
                <a:cs typeface="Tahoma" pitchFamily="34" charset="0"/>
              </a:rPr>
              <a:t>Blossom Point Facility</a:t>
            </a:r>
            <a:endParaRPr lang="en-US" sz="1200" b="1" dirty="0">
              <a:solidFill>
                <a:srgbClr val="000000"/>
              </a:solidFill>
              <a:latin typeface="Tahoma" pitchFamily="34" charset="0"/>
              <a:ea typeface="Tahoma" pitchFamily="34" charset="0"/>
              <a:cs typeface="Tahoma" pitchFamily="34" charset="0"/>
            </a:endParaRPr>
          </a:p>
          <a:p>
            <a:pPr marL="574675" lvl="1"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Tasking System:  NRL/General Dynamics </a:t>
            </a:r>
          </a:p>
          <a:p>
            <a:pPr marL="574675" lvl="1"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Mission Data Processing: </a:t>
            </a:r>
            <a:r>
              <a:rPr lang="en-US" sz="1200" b="1" dirty="0" smtClean="0">
                <a:solidFill>
                  <a:srgbClr val="000000"/>
                </a:solidFill>
                <a:latin typeface="Tahoma" pitchFamily="34" charset="0"/>
                <a:ea typeface="Tahoma" pitchFamily="34" charset="0"/>
                <a:cs typeface="Tahoma" pitchFamily="34" charset="0"/>
              </a:rPr>
              <a:t>DCGS VIP-C</a:t>
            </a:r>
          </a:p>
          <a:p>
            <a:pPr marL="574675" lvl="1" indent="-117475" defTabSz="866775" eaLnBrk="0" fontAlgn="auto" hangingPunct="0">
              <a:spcBef>
                <a:spcPts val="0"/>
              </a:spcBef>
              <a:spcAft>
                <a:spcPts val="0"/>
              </a:spcAft>
              <a:buFontTx/>
              <a:buChar char="•"/>
              <a:defRPr/>
            </a:pPr>
            <a:r>
              <a:rPr lang="en-US" sz="1200" b="1" dirty="0" smtClean="0">
                <a:solidFill>
                  <a:srgbClr val="000000"/>
                </a:solidFill>
                <a:latin typeface="Tahoma" pitchFamily="34" charset="0"/>
                <a:ea typeface="Tahoma" pitchFamily="34" charset="0"/>
                <a:cs typeface="Tahoma" pitchFamily="34" charset="0"/>
              </a:rPr>
              <a:t>Ground  </a:t>
            </a:r>
            <a:r>
              <a:rPr lang="en-US" sz="1200" b="1" dirty="0">
                <a:solidFill>
                  <a:srgbClr val="000000"/>
                </a:solidFill>
                <a:latin typeface="Tahoma" pitchFamily="34" charset="0"/>
                <a:ea typeface="Tahoma" pitchFamily="34" charset="0"/>
                <a:cs typeface="Tahoma" pitchFamily="34" charset="0"/>
              </a:rPr>
              <a:t>&amp; Space Antenna: L3  Communications West</a:t>
            </a:r>
          </a:p>
          <a:p>
            <a:pPr marL="117475" indent="-117475" defTabSz="866775" eaLnBrk="0" fontAlgn="auto" hangingPunct="0">
              <a:spcBef>
                <a:spcPts val="0"/>
              </a:spcBef>
              <a:spcAft>
                <a:spcPts val="0"/>
              </a:spcAft>
              <a:buFontTx/>
              <a:buChar char="•"/>
              <a:defRPr/>
            </a:pPr>
            <a:r>
              <a:rPr lang="en-US" sz="1200" b="1" dirty="0">
                <a:solidFill>
                  <a:srgbClr val="000000"/>
                </a:solidFill>
                <a:latin typeface="Tahoma" pitchFamily="34" charset="0"/>
                <a:ea typeface="Tahoma" pitchFamily="34" charset="0"/>
                <a:cs typeface="Tahoma" pitchFamily="34" charset="0"/>
              </a:rPr>
              <a:t>Led by ORS Office</a:t>
            </a:r>
            <a:endParaRPr lang="en-US" sz="1100" b="1" dirty="0">
              <a:solidFill>
                <a:srgbClr val="000000"/>
              </a:solidFill>
              <a:latin typeface="Tahoma" pitchFamily="34" charset="0"/>
              <a:ea typeface="Tahoma" pitchFamily="34" charset="0"/>
              <a:cs typeface="Tahoma" pitchFamily="34" charset="0"/>
            </a:endParaRPr>
          </a:p>
          <a:p>
            <a:pPr marL="117475" indent="-117475" defTabSz="866775" eaLnBrk="0" fontAlgn="auto" hangingPunct="0">
              <a:spcBef>
                <a:spcPts val="0"/>
              </a:spcBef>
              <a:spcAft>
                <a:spcPts val="0"/>
              </a:spcAft>
              <a:buFontTx/>
              <a:buChar char="•"/>
              <a:defRPr/>
            </a:pPr>
            <a:endParaRPr lang="en-US" sz="1100" b="1" dirty="0">
              <a:solidFill>
                <a:srgbClr val="000000"/>
              </a:solidFill>
              <a:latin typeface="Tahoma" pitchFamily="34" charset="0"/>
              <a:ea typeface="Tahoma" pitchFamily="34" charset="0"/>
              <a:cs typeface="Tahoma" pitchFamily="34" charset="0"/>
            </a:endParaRPr>
          </a:p>
        </p:txBody>
      </p:sp>
      <p:pic>
        <p:nvPicPr>
          <p:cNvPr id="19" name="Picture 5"/>
          <p:cNvPicPr>
            <a:picLocks noChangeAspect="1" noChangeArrowheads="1"/>
          </p:cNvPicPr>
          <p:nvPr/>
        </p:nvPicPr>
        <p:blipFill>
          <a:blip r:embed="rId5" cstate="print">
            <a:clrChange>
              <a:clrFrom>
                <a:srgbClr val="FFFFFF"/>
              </a:clrFrom>
              <a:clrTo>
                <a:srgbClr val="FFFFFF">
                  <a:alpha val="0"/>
                </a:srgbClr>
              </a:clrTo>
            </a:clrChange>
          </a:blip>
          <a:srcRect l="15101" r="15144"/>
          <a:stretch>
            <a:fillRect/>
          </a:stretch>
        </p:blipFill>
        <p:spPr bwMode="auto">
          <a:xfrm>
            <a:off x="7941504" y="2502084"/>
            <a:ext cx="973896" cy="1079316"/>
          </a:xfrm>
          <a:prstGeom prst="rect">
            <a:avLst/>
          </a:prstGeom>
          <a:noFill/>
          <a:ln w="9525">
            <a:noFill/>
            <a:miter lim="800000"/>
            <a:headEnd/>
            <a:tailEnd/>
          </a:ln>
          <a:effectLst/>
        </p:spPr>
      </p:pic>
      <p:sp>
        <p:nvSpPr>
          <p:cNvPr id="27" name="TextBox 26"/>
          <p:cNvSpPr txBox="1"/>
          <p:nvPr/>
        </p:nvSpPr>
        <p:spPr>
          <a:xfrm>
            <a:off x="7410196" y="2133600"/>
            <a:ext cx="1715560" cy="276999"/>
          </a:xfrm>
          <a:prstGeom prst="rect">
            <a:avLst/>
          </a:prstGeom>
          <a:noFill/>
        </p:spPr>
        <p:txBody>
          <a:bodyPr wrap="square" lIns="0" tIns="0" rIns="0" bIns="0" rtlCol="0">
            <a:spAutoFit/>
          </a:bodyPr>
          <a:lstStyle/>
          <a:p>
            <a:pPr algn="ctr" fontAlgn="auto">
              <a:spcBef>
                <a:spcPts val="0"/>
              </a:spcBef>
              <a:spcAft>
                <a:spcPts val="0"/>
              </a:spcAft>
            </a:pPr>
            <a:r>
              <a:rPr lang="en-US" sz="900" b="1" i="1" dirty="0" smtClean="0">
                <a:solidFill>
                  <a:prstClr val="black"/>
                </a:solidFill>
                <a:latin typeface="Tahoma" pitchFamily="34" charset="0"/>
                <a:ea typeface="Tahoma" pitchFamily="34" charset="0"/>
                <a:cs typeface="Tahoma" pitchFamily="34" charset="0"/>
              </a:rPr>
              <a:t>SAR PL Feed </a:t>
            </a:r>
          </a:p>
          <a:p>
            <a:pPr algn="ctr" fontAlgn="auto">
              <a:spcBef>
                <a:spcPts val="0"/>
              </a:spcBef>
              <a:spcAft>
                <a:spcPts val="0"/>
              </a:spcAft>
            </a:pPr>
            <a:r>
              <a:rPr lang="en-US" sz="900" b="1" i="1" dirty="0" smtClean="0">
                <a:solidFill>
                  <a:prstClr val="black"/>
                </a:solidFill>
                <a:latin typeface="Tahoma" pitchFamily="34" charset="0"/>
                <a:ea typeface="Tahoma" pitchFamily="34" charset="0"/>
                <a:cs typeface="Tahoma" pitchFamily="34" charset="0"/>
              </a:rPr>
              <a:t>Integrated In Antenna Tower</a:t>
            </a:r>
            <a:endParaRPr lang="en-US" sz="900" b="1" i="1" dirty="0">
              <a:solidFill>
                <a:prstClr val="black"/>
              </a:solidFill>
              <a:latin typeface="Tahoma" pitchFamily="34" charset="0"/>
              <a:ea typeface="Tahoma" pitchFamily="34" charset="0"/>
              <a:cs typeface="Tahoma" pitchFamily="34" charset="0"/>
            </a:endParaRPr>
          </a:p>
        </p:txBody>
      </p:sp>
      <p:sp>
        <p:nvSpPr>
          <p:cNvPr id="21" name="Rectangle 7"/>
          <p:cNvSpPr>
            <a:spLocks noChangeArrowheads="1"/>
          </p:cNvSpPr>
          <p:nvPr/>
        </p:nvSpPr>
        <p:spPr bwMode="auto">
          <a:xfrm>
            <a:off x="180992" y="3913396"/>
            <a:ext cx="4010008" cy="2247411"/>
          </a:xfrm>
          <a:prstGeom prst="rect">
            <a:avLst/>
          </a:prstGeom>
          <a:noFill/>
          <a:ln w="28575">
            <a:noFill/>
            <a:miter lim="800000"/>
            <a:headEnd/>
            <a:tailEnd/>
          </a:ln>
        </p:spPr>
        <p:txBody>
          <a:bodyPr wrap="square" lIns="92075" tIns="46038" rIns="92075" bIns="46038">
            <a:spAutoFit/>
          </a:bodyPr>
          <a:lstStyle/>
          <a:p>
            <a:pPr eaLnBrk="0" fontAlgn="auto" hangingPunct="0">
              <a:lnSpc>
                <a:spcPts val="1400"/>
              </a:lnSpc>
              <a:spcBef>
                <a:spcPts val="0"/>
              </a:spcBef>
              <a:spcAft>
                <a:spcPts val="0"/>
              </a:spcAft>
              <a:buClr>
                <a:srgbClr val="2D2DB9">
                  <a:lumMod val="50000"/>
                </a:srgbClr>
              </a:buClr>
              <a:buSzPct val="120000"/>
              <a:defRPr/>
            </a:pPr>
            <a:r>
              <a:rPr lang="en-US" b="1" dirty="0" smtClean="0">
                <a:solidFill>
                  <a:srgbClr val="000000"/>
                </a:solidFill>
                <a:latin typeface="Tahoma" pitchFamily="34" charset="0"/>
                <a:ea typeface="Tahoma" pitchFamily="34" charset="0"/>
                <a:cs typeface="Tahoma" pitchFamily="34" charset="0"/>
              </a:rPr>
              <a:t>Schedule:</a:t>
            </a:r>
          </a:p>
          <a:p>
            <a:pPr marL="171450" indent="-171450" eaLnBrk="0" fontAlgn="auto" hangingPunct="0">
              <a:lnSpc>
                <a:spcPts val="1400"/>
              </a:lnSpc>
              <a:spcBef>
                <a:spcPts val="0"/>
              </a:spcBef>
              <a:spcAft>
                <a:spcPts val="0"/>
              </a:spcAft>
              <a:buClr>
                <a:srgbClr val="2D2DB9">
                  <a:lumMod val="50000"/>
                </a:srgbClr>
              </a:buClr>
              <a:buSzPct val="120000"/>
              <a:buFont typeface="Wingdings" pitchFamily="2" charset="2"/>
              <a:buChar char="§"/>
              <a:defRPr/>
            </a:pPr>
            <a:r>
              <a:rPr lang="en-US" sz="1200" b="1" dirty="0" smtClean="0">
                <a:solidFill>
                  <a:srgbClr val="000000"/>
                </a:solidFill>
                <a:latin typeface="Tahoma" pitchFamily="34" charset="0"/>
                <a:ea typeface="Tahoma" pitchFamily="34" charset="0"/>
                <a:cs typeface="Tahoma" pitchFamily="34" charset="0"/>
              </a:rPr>
              <a:t>Program </a:t>
            </a:r>
            <a:r>
              <a:rPr lang="en-US" sz="1200" b="1" dirty="0">
                <a:solidFill>
                  <a:srgbClr val="000000"/>
                </a:solidFill>
                <a:latin typeface="Tahoma" pitchFamily="34" charset="0"/>
                <a:ea typeface="Tahoma" pitchFamily="34" charset="0"/>
                <a:cs typeface="Tahoma" pitchFamily="34" charset="0"/>
              </a:rPr>
              <a:t>Start (11/10)</a:t>
            </a:r>
          </a:p>
          <a:p>
            <a:pPr marL="171450" indent="-171450" eaLnBrk="0" fontAlgn="auto" hangingPunct="0">
              <a:lnSpc>
                <a:spcPts val="1400"/>
              </a:lnSpc>
              <a:spcBef>
                <a:spcPts val="0"/>
              </a:spcBef>
              <a:spcAft>
                <a:spcPts val="0"/>
              </a:spcAft>
              <a:buClr>
                <a:srgbClr val="2D2DB9">
                  <a:lumMod val="50000"/>
                </a:srgbClr>
              </a:buClr>
              <a:buSzPct val="120000"/>
              <a:buFont typeface="Wingdings" pitchFamily="2" charset="2"/>
              <a:buChar char="§"/>
              <a:defRPr/>
            </a:pPr>
            <a:r>
              <a:rPr lang="en-US" sz="1200" b="1" dirty="0">
                <a:solidFill>
                  <a:srgbClr val="000000"/>
                </a:solidFill>
                <a:latin typeface="Tahoma" pitchFamily="34" charset="0"/>
                <a:ea typeface="Tahoma" pitchFamily="34" charset="0"/>
                <a:cs typeface="Tahoma" pitchFamily="34" charset="0"/>
              </a:rPr>
              <a:t>System Requirements Review (6/11)</a:t>
            </a:r>
          </a:p>
          <a:p>
            <a:pPr marL="171450" indent="-171450" eaLnBrk="0" fontAlgn="auto" hangingPunct="0">
              <a:lnSpc>
                <a:spcPts val="1400"/>
              </a:lnSpc>
              <a:spcBef>
                <a:spcPts val="0"/>
              </a:spcBef>
              <a:spcAft>
                <a:spcPts val="0"/>
              </a:spcAft>
              <a:buClr>
                <a:srgbClr val="2D2DB9">
                  <a:lumMod val="50000"/>
                </a:srgbClr>
              </a:buClr>
              <a:buSzPct val="120000"/>
              <a:buFont typeface="Wingdings" pitchFamily="2" charset="2"/>
              <a:buChar char="§"/>
              <a:defRPr/>
            </a:pPr>
            <a:r>
              <a:rPr lang="en-US" sz="1200" b="1" dirty="0" smtClean="0">
                <a:solidFill>
                  <a:srgbClr val="000000"/>
                </a:solidFill>
                <a:latin typeface="Tahoma" pitchFamily="34" charset="0"/>
                <a:ea typeface="Tahoma" pitchFamily="34" charset="0"/>
                <a:cs typeface="Tahoma" pitchFamily="34" charset="0"/>
              </a:rPr>
              <a:t>Preliminary </a:t>
            </a:r>
            <a:r>
              <a:rPr lang="en-US" sz="1200" b="1" dirty="0">
                <a:solidFill>
                  <a:srgbClr val="000000"/>
                </a:solidFill>
                <a:latin typeface="Tahoma" pitchFamily="34" charset="0"/>
                <a:ea typeface="Tahoma" pitchFamily="34" charset="0"/>
                <a:cs typeface="Tahoma" pitchFamily="34" charset="0"/>
              </a:rPr>
              <a:t>Design Review  (11/11)</a:t>
            </a:r>
          </a:p>
          <a:p>
            <a:pPr marL="171450" indent="-171450" eaLnBrk="0" fontAlgn="auto" hangingPunct="0">
              <a:lnSpc>
                <a:spcPts val="1400"/>
              </a:lnSpc>
              <a:spcBef>
                <a:spcPts val="0"/>
              </a:spcBef>
              <a:spcAft>
                <a:spcPts val="0"/>
              </a:spcAft>
              <a:buClr>
                <a:srgbClr val="2D2DB9">
                  <a:lumMod val="50000"/>
                </a:srgbClr>
              </a:buClr>
              <a:buSzPct val="120000"/>
              <a:buFont typeface="Wingdings" pitchFamily="2" charset="2"/>
              <a:buChar char="§"/>
              <a:defRPr/>
            </a:pPr>
            <a:r>
              <a:rPr lang="en-US" sz="1200" b="1" dirty="0" smtClean="0">
                <a:solidFill>
                  <a:srgbClr val="000000"/>
                </a:solidFill>
                <a:latin typeface="Tahoma" pitchFamily="34" charset="0"/>
                <a:ea typeface="Tahoma" pitchFamily="34" charset="0"/>
                <a:cs typeface="Tahoma" pitchFamily="34" charset="0"/>
              </a:rPr>
              <a:t>Critical </a:t>
            </a:r>
            <a:r>
              <a:rPr lang="en-US" sz="1200" b="1" dirty="0">
                <a:solidFill>
                  <a:srgbClr val="000000"/>
                </a:solidFill>
                <a:latin typeface="Tahoma" pitchFamily="34" charset="0"/>
                <a:ea typeface="Tahoma" pitchFamily="34" charset="0"/>
                <a:cs typeface="Tahoma" pitchFamily="34" charset="0"/>
              </a:rPr>
              <a:t>Design Review  (~5/12)</a:t>
            </a:r>
          </a:p>
          <a:p>
            <a:pPr marL="171450" indent="-171450" eaLnBrk="0" fontAlgn="auto" hangingPunct="0">
              <a:lnSpc>
                <a:spcPts val="1400"/>
              </a:lnSpc>
              <a:spcBef>
                <a:spcPts val="0"/>
              </a:spcBef>
              <a:spcAft>
                <a:spcPts val="0"/>
              </a:spcAft>
              <a:buClr>
                <a:prstClr val="black"/>
              </a:buClr>
              <a:buSzPct val="100000"/>
              <a:buFont typeface="Wingdings" pitchFamily="2" charset="2"/>
              <a:buChar char="q"/>
              <a:defRPr/>
            </a:pPr>
            <a:r>
              <a:rPr lang="en-US" sz="1200" b="1" dirty="0" smtClean="0">
                <a:solidFill>
                  <a:srgbClr val="000000"/>
                </a:solidFill>
                <a:latin typeface="Tahoma" pitchFamily="34" charset="0"/>
                <a:ea typeface="Tahoma" pitchFamily="34" charset="0"/>
                <a:cs typeface="Tahoma" pitchFamily="34" charset="0"/>
              </a:rPr>
              <a:t>MSV Bus </a:t>
            </a:r>
            <a:r>
              <a:rPr lang="en-US" sz="1200" b="1" dirty="0">
                <a:solidFill>
                  <a:srgbClr val="000000"/>
                </a:solidFill>
                <a:latin typeface="Tahoma" pitchFamily="34" charset="0"/>
                <a:ea typeface="Tahoma" pitchFamily="34" charset="0"/>
                <a:cs typeface="Tahoma" pitchFamily="34" charset="0"/>
              </a:rPr>
              <a:t>Delivery (~6/13)</a:t>
            </a:r>
          </a:p>
          <a:p>
            <a:pPr marL="171450" indent="-171450" eaLnBrk="0" fontAlgn="auto" hangingPunct="0">
              <a:lnSpc>
                <a:spcPts val="1400"/>
              </a:lnSpc>
              <a:spcBef>
                <a:spcPts val="0"/>
              </a:spcBef>
              <a:spcAft>
                <a:spcPts val="0"/>
              </a:spcAft>
              <a:buClr>
                <a:prstClr val="black"/>
              </a:buClr>
              <a:buSzPct val="100000"/>
              <a:buFont typeface="Wingdings" pitchFamily="2" charset="2"/>
              <a:buChar char="q"/>
              <a:defRPr/>
            </a:pPr>
            <a:r>
              <a:rPr lang="en-US" sz="1200" b="1" dirty="0" smtClean="0">
                <a:solidFill>
                  <a:prstClr val="black"/>
                </a:solidFill>
                <a:latin typeface="Tahoma" pitchFamily="34" charset="0"/>
                <a:ea typeface="Tahoma" pitchFamily="34" charset="0"/>
                <a:cs typeface="Tahoma" pitchFamily="34" charset="0"/>
              </a:rPr>
              <a:t>SAR PL </a:t>
            </a:r>
            <a:r>
              <a:rPr lang="en-US" sz="1200" b="1" dirty="0">
                <a:solidFill>
                  <a:prstClr val="black"/>
                </a:solidFill>
                <a:latin typeface="Tahoma" pitchFamily="34" charset="0"/>
                <a:ea typeface="Tahoma" pitchFamily="34" charset="0"/>
                <a:cs typeface="Tahoma" pitchFamily="34" charset="0"/>
              </a:rPr>
              <a:t>Delivery (TBD)</a:t>
            </a:r>
          </a:p>
          <a:p>
            <a:pPr marL="171450" indent="-171450" eaLnBrk="0" fontAlgn="auto" hangingPunct="0">
              <a:lnSpc>
                <a:spcPts val="1400"/>
              </a:lnSpc>
              <a:spcBef>
                <a:spcPts val="0"/>
              </a:spcBef>
              <a:spcAft>
                <a:spcPts val="0"/>
              </a:spcAft>
              <a:buClr>
                <a:prstClr val="black"/>
              </a:buClr>
              <a:buSzPct val="100000"/>
              <a:buFont typeface="Wingdings" pitchFamily="2" charset="2"/>
              <a:buChar char="q"/>
              <a:defRPr/>
            </a:pPr>
            <a:r>
              <a:rPr lang="en-US" sz="1200" b="1" dirty="0">
                <a:solidFill>
                  <a:prstClr val="black"/>
                </a:solidFill>
                <a:latin typeface="Tahoma" pitchFamily="34" charset="0"/>
                <a:ea typeface="Tahoma" pitchFamily="34" charset="0"/>
                <a:cs typeface="Tahoma" pitchFamily="34" charset="0"/>
              </a:rPr>
              <a:t>SV integration and testing complete </a:t>
            </a:r>
            <a:r>
              <a:rPr lang="en-US" sz="1200" b="1" dirty="0" smtClean="0">
                <a:solidFill>
                  <a:prstClr val="black"/>
                </a:solidFill>
                <a:latin typeface="Tahoma" pitchFamily="34" charset="0"/>
                <a:ea typeface="Tahoma" pitchFamily="34" charset="0"/>
                <a:cs typeface="Tahoma" pitchFamily="34" charset="0"/>
              </a:rPr>
              <a:t>(TBD)</a:t>
            </a:r>
            <a:endParaRPr lang="en-US" sz="1200" b="1" dirty="0">
              <a:solidFill>
                <a:prstClr val="black"/>
              </a:solidFill>
              <a:latin typeface="Tahoma" pitchFamily="34" charset="0"/>
              <a:ea typeface="Tahoma" pitchFamily="34" charset="0"/>
              <a:cs typeface="Tahoma" pitchFamily="34" charset="0"/>
            </a:endParaRPr>
          </a:p>
          <a:p>
            <a:pPr marL="171450" indent="-171450" eaLnBrk="0" fontAlgn="auto" hangingPunct="0">
              <a:lnSpc>
                <a:spcPts val="1400"/>
              </a:lnSpc>
              <a:spcBef>
                <a:spcPts val="0"/>
              </a:spcBef>
              <a:spcAft>
                <a:spcPts val="0"/>
              </a:spcAft>
              <a:buClr>
                <a:prstClr val="black"/>
              </a:buClr>
              <a:buSzPct val="100000"/>
              <a:buFont typeface="Wingdings" pitchFamily="2" charset="2"/>
              <a:buChar char="q"/>
              <a:defRPr/>
            </a:pPr>
            <a:r>
              <a:rPr lang="en-US" sz="1200" b="1" dirty="0" smtClean="0">
                <a:solidFill>
                  <a:prstClr val="black"/>
                </a:solidFill>
                <a:latin typeface="Tahoma" pitchFamily="34" charset="0"/>
                <a:ea typeface="Tahoma" pitchFamily="34" charset="0"/>
                <a:cs typeface="Tahoma" pitchFamily="34" charset="0"/>
              </a:rPr>
              <a:t>Launch aboard Minotaur 4/Taurus rocket from NASA Wallops Island facility (TBD)</a:t>
            </a:r>
          </a:p>
          <a:p>
            <a:pPr marL="171450" indent="-171450" eaLnBrk="0" fontAlgn="auto" hangingPunct="0">
              <a:lnSpc>
                <a:spcPts val="1400"/>
              </a:lnSpc>
              <a:spcBef>
                <a:spcPts val="0"/>
              </a:spcBef>
              <a:spcAft>
                <a:spcPts val="0"/>
              </a:spcAft>
              <a:buClr>
                <a:prstClr val="black"/>
              </a:buClr>
              <a:buSzPct val="100000"/>
              <a:buFont typeface="Wingdings" pitchFamily="2" charset="2"/>
              <a:buChar char="q"/>
              <a:defRPr/>
            </a:pPr>
            <a:r>
              <a:rPr lang="en-US" sz="1200" b="1" dirty="0" smtClean="0">
                <a:solidFill>
                  <a:prstClr val="black"/>
                </a:solidFill>
                <a:latin typeface="Tahoma" pitchFamily="34" charset="0"/>
                <a:ea typeface="Tahoma" pitchFamily="34" charset="0"/>
                <a:cs typeface="Tahoma" pitchFamily="34" charset="0"/>
              </a:rPr>
              <a:t>Launch </a:t>
            </a:r>
            <a:r>
              <a:rPr lang="en-US" sz="1200" b="1" dirty="0">
                <a:solidFill>
                  <a:prstClr val="black"/>
                </a:solidFill>
                <a:latin typeface="Tahoma" pitchFamily="34" charset="0"/>
                <a:ea typeface="Tahoma" pitchFamily="34" charset="0"/>
                <a:cs typeface="Tahoma" pitchFamily="34" charset="0"/>
              </a:rPr>
              <a:t>and early orbit activities at Blossom </a:t>
            </a:r>
            <a:r>
              <a:rPr lang="en-US" sz="1200" b="1" dirty="0" smtClean="0">
                <a:solidFill>
                  <a:prstClr val="black"/>
                </a:solidFill>
                <a:latin typeface="Tahoma" pitchFamily="34" charset="0"/>
                <a:ea typeface="Tahoma" pitchFamily="34" charset="0"/>
                <a:cs typeface="Tahoma" pitchFamily="34" charset="0"/>
              </a:rPr>
              <a:t>Point (TBD)</a:t>
            </a:r>
            <a:endParaRPr lang="en-US" sz="1200" b="1" dirty="0">
              <a:solidFill>
                <a:prstClr val="black"/>
              </a:solidFill>
              <a:latin typeface="Tahoma" pitchFamily="34" charset="0"/>
              <a:ea typeface="Tahoma" pitchFamily="34" charset="0"/>
              <a:cs typeface="Tahoma" pitchFamily="34" charset="0"/>
            </a:endParaRPr>
          </a:p>
        </p:txBody>
      </p:sp>
      <p:sp>
        <p:nvSpPr>
          <p:cNvPr id="25"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28"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290368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05600" cy="563562"/>
          </a:xfrm>
        </p:spPr>
        <p:txBody>
          <a:bodyPr>
            <a:noAutofit/>
          </a:bodyPr>
          <a:lstStyle/>
          <a:p>
            <a:r>
              <a:rPr lang="en-US" sz="3600" dirty="0" smtClean="0">
                <a:latin typeface="Tahoma" pitchFamily="34" charset="0"/>
                <a:ea typeface="Tahoma" pitchFamily="34" charset="0"/>
                <a:cs typeface="Tahoma" pitchFamily="34" charset="0"/>
              </a:rPr>
              <a:t>ORS-3 Mission</a:t>
            </a:r>
            <a:endParaRPr lang="en-US" sz="3600" dirty="0">
              <a:latin typeface="Tahoma" pitchFamily="34" charset="0"/>
              <a:ea typeface="Tahoma" pitchFamily="34" charset="0"/>
              <a:cs typeface="Tahoma" pitchFamily="34" charset="0"/>
            </a:endParaRPr>
          </a:p>
        </p:txBody>
      </p:sp>
      <p:cxnSp>
        <p:nvCxnSpPr>
          <p:cNvPr id="5" name="Straight Connector 4"/>
          <p:cNvCxnSpPr/>
          <p:nvPr/>
        </p:nvCxnSpPr>
        <p:spPr>
          <a:xfrm>
            <a:off x="4267200" y="1512332"/>
            <a:ext cx="0" cy="53456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3886200"/>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1527989"/>
            <a:ext cx="3657600" cy="2739211"/>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ahoma" pitchFamily="34" charset="0"/>
                <a:ea typeface="Tahoma" pitchFamily="34" charset="0"/>
                <a:cs typeface="Tahoma" pitchFamily="34" charset="0"/>
              </a:rPr>
              <a:t>Mission Description:</a:t>
            </a:r>
            <a:r>
              <a:rPr lang="en-US" sz="1200" dirty="0" smtClean="0">
                <a:solidFill>
                  <a:prstClr val="black"/>
                </a:solidFill>
                <a:latin typeface="Tahoma" pitchFamily="34" charset="0"/>
                <a:ea typeface="Tahoma" pitchFamily="34" charset="0"/>
                <a:cs typeface="Tahoma" pitchFamily="34" charset="0"/>
              </a:rPr>
              <a:t> </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Launch Vehicle: Minotaur I Large Fairing</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Launch Site: Wallops Flight Facility</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Orbit: 40.5 degrees, 500km Circular</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Launch Date: 2 August 2013</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Launch Contractor: Orbital Sciences</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Primary Space Vehicle: STPSat-3</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Secondary Payloads: 2 CubeSat Wafers w/minimum of 16 3U CubeSats</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Experiments: Drag Device, AFSS</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ORS Mission Manager: Steve Buckley</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ORS Mission Lead: Mel Herrera</a:t>
            </a:r>
          </a:p>
          <a:p>
            <a:pPr fontAlgn="auto">
              <a:spcBef>
                <a:spcPts val="0"/>
              </a:spcBef>
              <a:spcAft>
                <a:spcPts val="0"/>
              </a:spcAft>
            </a:pPr>
            <a:endParaRPr lang="en-US" sz="12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 </a:t>
            </a:r>
            <a:endParaRPr lang="en-US" sz="1200" dirty="0">
              <a:solidFill>
                <a:prstClr val="black"/>
              </a:solidFill>
              <a:latin typeface="Tahoma" pitchFamily="34" charset="0"/>
              <a:ea typeface="Tahoma" pitchFamily="34" charset="0"/>
              <a:cs typeface="Tahoma" pitchFamily="34" charset="0"/>
            </a:endParaRPr>
          </a:p>
        </p:txBody>
      </p:sp>
      <p:sp>
        <p:nvSpPr>
          <p:cNvPr id="15" name="TextBox 14"/>
          <p:cNvSpPr txBox="1"/>
          <p:nvPr/>
        </p:nvSpPr>
        <p:spPr>
          <a:xfrm>
            <a:off x="4419600" y="4304211"/>
            <a:ext cx="4191000" cy="1015663"/>
          </a:xfrm>
          <a:prstGeom prst="rect">
            <a:avLst/>
          </a:prstGeom>
          <a:noFill/>
        </p:spPr>
        <p:txBody>
          <a:bodyPr wrap="square" rtlCol="0">
            <a:spAutoFit/>
          </a:bodyPr>
          <a:lstStyle/>
          <a:p>
            <a:pPr fontAlgn="auto">
              <a:spcBef>
                <a:spcPts val="0"/>
              </a:spcBef>
              <a:spcAft>
                <a:spcPts val="0"/>
              </a:spcAft>
              <a:buFont typeface="Wingdings" pitchFamily="2" charset="2"/>
              <a:buChar char="q"/>
            </a:pPr>
            <a:endParaRPr lang="en-US" sz="12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endParaRPr lang="en-US" sz="12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endParaRPr lang="en-US" sz="12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pPr>
            <a:endParaRPr lang="en-US" sz="12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 </a:t>
            </a:r>
            <a:endParaRPr lang="en-US" sz="1200" dirty="0">
              <a:solidFill>
                <a:prstClr val="black"/>
              </a:solidFill>
              <a:latin typeface="Tahoma" pitchFamily="34" charset="0"/>
              <a:ea typeface="Tahoma" pitchFamily="34" charset="0"/>
              <a:cs typeface="Tahoma" pitchFamily="34" charset="0"/>
            </a:endParaRPr>
          </a:p>
        </p:txBody>
      </p:sp>
      <p:sp>
        <p:nvSpPr>
          <p:cNvPr id="16" name="TextBox 15"/>
          <p:cNvSpPr txBox="1"/>
          <p:nvPr/>
        </p:nvSpPr>
        <p:spPr>
          <a:xfrm>
            <a:off x="152400" y="3939566"/>
            <a:ext cx="3907971" cy="2923877"/>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ahoma" pitchFamily="34" charset="0"/>
                <a:ea typeface="Tahoma" pitchFamily="34" charset="0"/>
                <a:cs typeface="Tahoma" pitchFamily="34" charset="0"/>
              </a:rPr>
              <a:t>Schedule:</a:t>
            </a:r>
          </a:p>
          <a:p>
            <a:pPr marL="171450" indent="-171450" fontAlgn="auto">
              <a:spcBef>
                <a:spcPts val="0"/>
              </a:spcBef>
              <a:spcAft>
                <a:spcPts val="0"/>
              </a:spcAft>
              <a:buSzPct val="121000"/>
              <a:buFont typeface="Wingdings" pitchFamily="2" charset="2"/>
              <a:buChar char="§"/>
            </a:pPr>
            <a:r>
              <a:rPr lang="en-US" sz="1200" b="1" dirty="0">
                <a:solidFill>
                  <a:prstClr val="black"/>
                </a:solidFill>
                <a:latin typeface="Tahoma" pitchFamily="34" charset="0"/>
                <a:ea typeface="Tahoma" pitchFamily="34" charset="0"/>
                <a:cs typeface="Tahoma" pitchFamily="34" charset="0"/>
              </a:rPr>
              <a:t>Mission Kick Off: 22 Feb, Chandler AZ</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Manifest </a:t>
            </a:r>
            <a:r>
              <a:rPr lang="en-US" sz="1200" b="1" dirty="0">
                <a:solidFill>
                  <a:prstClr val="black"/>
                </a:solidFill>
                <a:latin typeface="Tahoma" pitchFamily="34" charset="0"/>
                <a:ea typeface="Tahoma" pitchFamily="34" charset="0"/>
                <a:cs typeface="Tahoma" pitchFamily="34" charset="0"/>
              </a:rPr>
              <a:t>Decision: 15 March, Kirtland AFB</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Systems </a:t>
            </a:r>
            <a:r>
              <a:rPr lang="en-US" sz="1200" b="1" dirty="0">
                <a:solidFill>
                  <a:prstClr val="black"/>
                </a:solidFill>
                <a:latin typeface="Tahoma" pitchFamily="34" charset="0"/>
                <a:ea typeface="Tahoma" pitchFamily="34" charset="0"/>
                <a:cs typeface="Tahoma" pitchFamily="34" charset="0"/>
              </a:rPr>
              <a:t>Requirement Review: 29 March 2012</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Mission </a:t>
            </a:r>
            <a:r>
              <a:rPr lang="en-US" sz="1200" b="1" dirty="0">
                <a:solidFill>
                  <a:prstClr val="black"/>
                </a:solidFill>
                <a:latin typeface="Tahoma" pitchFamily="34" charset="0"/>
                <a:ea typeface="Tahoma" pitchFamily="34" charset="0"/>
                <a:cs typeface="Tahoma" pitchFamily="34" charset="0"/>
              </a:rPr>
              <a:t>Design Review 1: 28 Aug 2012</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Mission </a:t>
            </a:r>
            <a:r>
              <a:rPr lang="en-US" sz="1200" b="1" dirty="0">
                <a:solidFill>
                  <a:prstClr val="black"/>
                </a:solidFill>
                <a:latin typeface="Tahoma" pitchFamily="34" charset="0"/>
                <a:ea typeface="Tahoma" pitchFamily="34" charset="0"/>
                <a:cs typeface="Tahoma" pitchFamily="34" charset="0"/>
              </a:rPr>
              <a:t>Design Review 2: 5 Feb 2013</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Range </a:t>
            </a:r>
            <a:r>
              <a:rPr lang="en-US" sz="1200" b="1" dirty="0">
                <a:solidFill>
                  <a:prstClr val="black"/>
                </a:solidFill>
                <a:latin typeface="Tahoma" pitchFamily="34" charset="0"/>
                <a:ea typeface="Tahoma" pitchFamily="34" charset="0"/>
                <a:cs typeface="Tahoma" pitchFamily="34" charset="0"/>
              </a:rPr>
              <a:t>Kick Off: May 2012</a:t>
            </a:r>
          </a:p>
          <a:p>
            <a:pPr fontAlgn="auto">
              <a:spcBef>
                <a:spcPts val="0"/>
              </a:spcBef>
              <a:spcAft>
                <a:spcPts val="0"/>
              </a:spcAft>
              <a:buFont typeface="Wingdings" pitchFamily="2" charset="2"/>
              <a:buChar char="q"/>
            </a:pPr>
            <a:r>
              <a:rPr lang="en-US" sz="1200" b="1" dirty="0">
                <a:solidFill>
                  <a:prstClr val="black"/>
                </a:solidFill>
                <a:latin typeface="Tahoma" pitchFamily="34" charset="0"/>
                <a:ea typeface="Tahoma" pitchFamily="34" charset="0"/>
                <a:cs typeface="Tahoma" pitchFamily="34" charset="0"/>
              </a:rPr>
              <a:t> Integrated </a:t>
            </a:r>
            <a:r>
              <a:rPr lang="en-US" sz="1200" b="1" dirty="0" smtClean="0">
                <a:solidFill>
                  <a:prstClr val="black"/>
                </a:solidFill>
                <a:latin typeface="Tahoma" pitchFamily="34" charset="0"/>
                <a:ea typeface="Tahoma" pitchFamily="34" charset="0"/>
                <a:cs typeface="Tahoma" pitchFamily="34" charset="0"/>
              </a:rPr>
              <a:t>PL </a:t>
            </a:r>
            <a:r>
              <a:rPr lang="en-US" sz="1200" b="1" dirty="0">
                <a:solidFill>
                  <a:prstClr val="black"/>
                </a:solidFill>
                <a:latin typeface="Tahoma" pitchFamily="34" charset="0"/>
                <a:ea typeface="Tahoma" pitchFamily="34" charset="0"/>
                <a:cs typeface="Tahoma" pitchFamily="34" charset="0"/>
              </a:rPr>
              <a:t>Stack Buildup: 1 May 2013</a:t>
            </a:r>
          </a:p>
          <a:p>
            <a:pPr fontAlgn="auto">
              <a:spcBef>
                <a:spcPts val="0"/>
              </a:spcBef>
              <a:spcAft>
                <a:spcPts val="0"/>
              </a:spcAft>
              <a:buFont typeface="Wingdings" pitchFamily="2" charset="2"/>
              <a:buChar char="q"/>
            </a:pPr>
            <a:r>
              <a:rPr lang="en-US" sz="1200" b="1" dirty="0">
                <a:solidFill>
                  <a:prstClr val="black"/>
                </a:solidFill>
                <a:latin typeface="Tahoma" pitchFamily="34" charset="0"/>
                <a:ea typeface="Tahoma" pitchFamily="34" charset="0"/>
                <a:cs typeface="Tahoma" pitchFamily="34" charset="0"/>
              </a:rPr>
              <a:t> Pre-Ship Review: 6 June 2013</a:t>
            </a:r>
          </a:p>
          <a:p>
            <a:pPr fontAlgn="auto">
              <a:spcBef>
                <a:spcPts val="0"/>
              </a:spcBef>
              <a:spcAft>
                <a:spcPts val="0"/>
              </a:spcAft>
              <a:buFont typeface="Wingdings" pitchFamily="2" charset="2"/>
              <a:buChar char="q"/>
            </a:pPr>
            <a:r>
              <a:rPr lang="en-US" sz="1200" b="1" dirty="0">
                <a:solidFill>
                  <a:prstClr val="black"/>
                </a:solidFill>
                <a:latin typeface="Tahoma" pitchFamily="34" charset="0"/>
                <a:ea typeface="Tahoma" pitchFamily="34" charset="0"/>
                <a:cs typeface="Tahoma" pitchFamily="34" charset="0"/>
              </a:rPr>
              <a:t> IPS Ship to Range: 2 July 2013</a:t>
            </a:r>
          </a:p>
          <a:p>
            <a:pPr fontAlgn="auto">
              <a:spcBef>
                <a:spcPts val="0"/>
              </a:spcBef>
              <a:spcAft>
                <a:spcPts val="0"/>
              </a:spcAft>
              <a:buFont typeface="Wingdings" pitchFamily="2" charset="2"/>
              <a:buChar char="q"/>
            </a:pPr>
            <a:r>
              <a:rPr lang="en-US" sz="1200" b="1" dirty="0">
                <a:solidFill>
                  <a:prstClr val="black"/>
                </a:solidFill>
                <a:latin typeface="Tahoma" pitchFamily="34" charset="0"/>
                <a:ea typeface="Tahoma" pitchFamily="34" charset="0"/>
                <a:cs typeface="Tahoma" pitchFamily="34" charset="0"/>
              </a:rPr>
              <a:t> Begin Range Campaign: 15 June 2013</a:t>
            </a:r>
          </a:p>
          <a:p>
            <a:pPr fontAlgn="auto">
              <a:spcBef>
                <a:spcPts val="0"/>
              </a:spcBef>
              <a:spcAft>
                <a:spcPts val="0"/>
              </a:spcAft>
              <a:buFont typeface="Wingdings" pitchFamily="2" charset="2"/>
              <a:buChar char="q"/>
            </a:pPr>
            <a:r>
              <a:rPr lang="en-US" sz="1200" b="1" dirty="0">
                <a:solidFill>
                  <a:prstClr val="black"/>
                </a:solidFill>
                <a:latin typeface="Tahoma" pitchFamily="34" charset="0"/>
                <a:ea typeface="Tahoma" pitchFamily="34" charset="0"/>
                <a:cs typeface="Tahoma" pitchFamily="34" charset="0"/>
              </a:rPr>
              <a:t> Initial Launch Capability (ILC): 2 Aug 2013</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 </a:t>
            </a:r>
          </a:p>
          <a:p>
            <a:pPr fontAlgn="auto">
              <a:spcBef>
                <a:spcPts val="0"/>
              </a:spcBef>
              <a:spcAft>
                <a:spcPts val="0"/>
              </a:spcAft>
            </a:pPr>
            <a:endParaRPr lang="en-US" sz="1200" dirty="0" smtClean="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 </a:t>
            </a:r>
            <a:endParaRPr lang="en-US" sz="1200" dirty="0">
              <a:solidFill>
                <a:prstClr val="black"/>
              </a:solidFill>
              <a:latin typeface="Tahoma" pitchFamily="34" charset="0"/>
              <a:ea typeface="Tahoma" pitchFamily="34" charset="0"/>
              <a:cs typeface="Tahoma" pitchFamily="34" charset="0"/>
            </a:endParaRPr>
          </a:p>
        </p:txBody>
      </p:sp>
      <p:sp>
        <p:nvSpPr>
          <p:cNvPr id="17" name="Rectangle 5"/>
          <p:cNvSpPr>
            <a:spLocks noChangeArrowheads="1"/>
          </p:cNvSpPr>
          <p:nvPr/>
        </p:nvSpPr>
        <p:spPr bwMode="auto">
          <a:xfrm>
            <a:off x="4349829" y="4005216"/>
            <a:ext cx="4565571" cy="2358211"/>
          </a:xfrm>
          <a:prstGeom prst="rect">
            <a:avLst/>
          </a:prstGeom>
          <a:noFill/>
          <a:ln w="28575">
            <a:noFill/>
            <a:miter lim="800000"/>
            <a:headEnd/>
            <a:tailEnd/>
          </a:ln>
        </p:spPr>
        <p:txBody>
          <a:bodyPr wrap="square" lIns="92075" tIns="46038" rIns="92075" bIns="46038">
            <a:spAutoFit/>
          </a:bodyPr>
          <a:lstStyle/>
          <a:p>
            <a:pPr marL="173038" indent="-173038" eaLnBrk="0" fontAlgn="auto" hangingPunct="0">
              <a:lnSpc>
                <a:spcPct val="95000"/>
              </a:lnSpc>
              <a:spcBef>
                <a:spcPts val="0"/>
              </a:spcBef>
              <a:spcAft>
                <a:spcPts val="0"/>
              </a:spcAft>
              <a:buClr>
                <a:srgbClr val="000000"/>
              </a:buClr>
              <a:defRPr/>
            </a:pPr>
            <a:r>
              <a:rPr lang="en-US" b="1" dirty="0" smtClean="0">
                <a:solidFill>
                  <a:prstClr val="black"/>
                </a:solidFill>
                <a:latin typeface="Tahoma" pitchFamily="34" charset="0"/>
                <a:ea typeface="Tahoma" pitchFamily="34" charset="0"/>
                <a:cs typeface="Tahoma" pitchFamily="34" charset="0"/>
              </a:rPr>
              <a:t>Objectives:</a:t>
            </a:r>
          </a:p>
          <a:p>
            <a:pPr marL="119063" indent="-119063" fontAlgn="auto">
              <a:spcBef>
                <a:spcPts val="0"/>
              </a:spcBef>
              <a:spcAft>
                <a:spcPts val="0"/>
              </a:spcAft>
              <a:buFont typeface="Arial" pitchFamily="34" charset="0"/>
              <a:buChar char="•"/>
            </a:pPr>
            <a:r>
              <a:rPr lang="en-US" sz="1200" b="1" dirty="0" smtClean="0">
                <a:solidFill>
                  <a:prstClr val="black"/>
                </a:solidFill>
                <a:latin typeface="Tahoma" pitchFamily="34" charset="0"/>
                <a:ea typeface="Tahoma" pitchFamily="34" charset="0"/>
                <a:cs typeface="Tahoma" pitchFamily="34" charset="0"/>
              </a:rPr>
              <a:t>Demonstrate Automated </a:t>
            </a:r>
            <a:r>
              <a:rPr lang="en-US" sz="1200" b="1" dirty="0">
                <a:solidFill>
                  <a:prstClr val="black"/>
                </a:solidFill>
                <a:latin typeface="Tahoma" pitchFamily="34" charset="0"/>
                <a:ea typeface="Tahoma" pitchFamily="34" charset="0"/>
                <a:cs typeface="Tahoma" pitchFamily="34" charset="0"/>
              </a:rPr>
              <a:t>Launch Vehicle Orbital Targeting Process</a:t>
            </a:r>
          </a:p>
          <a:p>
            <a:pPr marL="119063" indent="-119063" fontAlgn="auto">
              <a:spcBef>
                <a:spcPts val="0"/>
              </a:spcBef>
              <a:spcAft>
                <a:spcPts val="0"/>
              </a:spcAft>
              <a:buFont typeface="Arial" pitchFamily="34" charset="0"/>
              <a:buChar char="•"/>
            </a:pPr>
            <a:r>
              <a:rPr lang="en-US" sz="1200" b="1" dirty="0" smtClean="0">
                <a:solidFill>
                  <a:prstClr val="black"/>
                </a:solidFill>
                <a:latin typeface="Tahoma" pitchFamily="34" charset="0"/>
                <a:ea typeface="Tahoma" pitchFamily="34" charset="0"/>
                <a:cs typeface="Tahoma" pitchFamily="34" charset="0"/>
              </a:rPr>
              <a:t>Demonstrate Automated </a:t>
            </a:r>
            <a:r>
              <a:rPr lang="en-US" sz="1200" b="1" dirty="0">
                <a:solidFill>
                  <a:prstClr val="black"/>
                </a:solidFill>
                <a:latin typeface="Tahoma" pitchFamily="34" charset="0"/>
                <a:ea typeface="Tahoma" pitchFamily="34" charset="0"/>
                <a:cs typeface="Tahoma" pitchFamily="34" charset="0"/>
              </a:rPr>
              <a:t>Range Safety Planning Process</a:t>
            </a:r>
          </a:p>
          <a:p>
            <a:pPr marL="119063" indent="-119063" fontAlgn="auto">
              <a:spcBef>
                <a:spcPts val="0"/>
              </a:spcBef>
              <a:spcAft>
                <a:spcPts val="0"/>
              </a:spcAft>
              <a:buFont typeface="Arial" pitchFamily="34" charset="0"/>
              <a:buChar char="•"/>
            </a:pPr>
            <a:r>
              <a:rPr lang="en-US" sz="1200" b="1" dirty="0">
                <a:solidFill>
                  <a:prstClr val="black"/>
                </a:solidFill>
                <a:latin typeface="Tahoma" pitchFamily="34" charset="0"/>
                <a:ea typeface="Tahoma" pitchFamily="34" charset="0"/>
                <a:cs typeface="Tahoma" pitchFamily="34" charset="0"/>
              </a:rPr>
              <a:t>Develop Autonomous Flight Safety System (AFSS</a:t>
            </a:r>
            <a:r>
              <a:rPr lang="en-US" sz="1200" b="1" dirty="0" smtClean="0">
                <a:solidFill>
                  <a:prstClr val="black"/>
                </a:solidFill>
                <a:latin typeface="Tahoma" pitchFamily="34" charset="0"/>
                <a:ea typeface="Tahoma" pitchFamily="34" charset="0"/>
                <a:cs typeface="Tahoma" pitchFamily="34" charset="0"/>
              </a:rPr>
              <a:t>);  significant </a:t>
            </a:r>
            <a:r>
              <a:rPr lang="en-US" sz="1200" b="1" dirty="0">
                <a:solidFill>
                  <a:prstClr val="black"/>
                </a:solidFill>
                <a:latin typeface="Tahoma" pitchFamily="34" charset="0"/>
                <a:ea typeface="Tahoma" pitchFamily="34" charset="0"/>
                <a:cs typeface="Tahoma" pitchFamily="34" charset="0"/>
              </a:rPr>
              <a:t>l</a:t>
            </a:r>
            <a:r>
              <a:rPr lang="en-US" sz="1200" b="1" dirty="0" smtClean="0">
                <a:solidFill>
                  <a:prstClr val="black"/>
                </a:solidFill>
                <a:latin typeface="Tahoma" pitchFamily="34" charset="0"/>
                <a:ea typeface="Tahoma" pitchFamily="34" charset="0"/>
                <a:cs typeface="Tahoma" pitchFamily="34" charset="0"/>
              </a:rPr>
              <a:t>aunch </a:t>
            </a:r>
            <a:r>
              <a:rPr lang="en-US" sz="1200" b="1" dirty="0">
                <a:solidFill>
                  <a:prstClr val="black"/>
                </a:solidFill>
                <a:latin typeface="Tahoma" pitchFamily="34" charset="0"/>
                <a:ea typeface="Tahoma" pitchFamily="34" charset="0"/>
                <a:cs typeface="Tahoma" pitchFamily="34" charset="0"/>
              </a:rPr>
              <a:t>and </a:t>
            </a:r>
            <a:r>
              <a:rPr lang="en-US" sz="1200" b="1" dirty="0" smtClean="0">
                <a:solidFill>
                  <a:prstClr val="black"/>
                </a:solidFill>
                <a:latin typeface="Tahoma" pitchFamily="34" charset="0"/>
                <a:ea typeface="Tahoma" pitchFamily="34" charset="0"/>
                <a:cs typeface="Tahoma" pitchFamily="34" charset="0"/>
              </a:rPr>
              <a:t>range </a:t>
            </a:r>
            <a:r>
              <a:rPr lang="en-US" sz="1200" b="1" dirty="0">
                <a:solidFill>
                  <a:prstClr val="black"/>
                </a:solidFill>
                <a:latin typeface="Tahoma" pitchFamily="34" charset="0"/>
                <a:ea typeface="Tahoma" pitchFamily="34" charset="0"/>
                <a:cs typeface="Tahoma" pitchFamily="34" charset="0"/>
              </a:rPr>
              <a:t>O&amp;M cost </a:t>
            </a:r>
            <a:r>
              <a:rPr lang="en-US" sz="1200" b="1" dirty="0" smtClean="0">
                <a:solidFill>
                  <a:prstClr val="black"/>
                </a:solidFill>
                <a:latin typeface="Tahoma" pitchFamily="34" charset="0"/>
                <a:ea typeface="Tahoma" pitchFamily="34" charset="0"/>
                <a:cs typeface="Tahoma" pitchFamily="34" charset="0"/>
              </a:rPr>
              <a:t>reductions</a:t>
            </a:r>
          </a:p>
          <a:p>
            <a:pPr marL="119063" indent="-119063" fontAlgn="auto">
              <a:spcBef>
                <a:spcPts val="0"/>
              </a:spcBef>
              <a:spcAft>
                <a:spcPts val="0"/>
              </a:spcAft>
              <a:buFont typeface="Arial" pitchFamily="34" charset="0"/>
              <a:buChar char="•"/>
            </a:pPr>
            <a:r>
              <a:rPr lang="en-US" sz="1200" b="1" dirty="0" smtClean="0">
                <a:solidFill>
                  <a:prstClr val="black"/>
                </a:solidFill>
                <a:latin typeface="Tahoma" pitchFamily="34" charset="0"/>
                <a:ea typeface="Tahoma" pitchFamily="34" charset="0"/>
                <a:cs typeface="Tahoma" pitchFamily="34" charset="0"/>
              </a:rPr>
              <a:t>Launch 27 </a:t>
            </a:r>
            <a:r>
              <a:rPr lang="en-US" sz="1200" b="1" dirty="0">
                <a:solidFill>
                  <a:prstClr val="black"/>
                </a:solidFill>
                <a:latin typeface="Tahoma" pitchFamily="34" charset="0"/>
                <a:ea typeface="Tahoma" pitchFamily="34" charset="0"/>
                <a:cs typeface="Tahoma" pitchFamily="34" charset="0"/>
              </a:rPr>
              <a:t>additional payloads made up of free-flyer Space craft and non-separating </a:t>
            </a:r>
            <a:r>
              <a:rPr lang="en-US" sz="1200" b="1" dirty="0" smtClean="0">
                <a:solidFill>
                  <a:prstClr val="black"/>
                </a:solidFill>
                <a:latin typeface="Tahoma" pitchFamily="34" charset="0"/>
                <a:ea typeface="Tahoma" pitchFamily="34" charset="0"/>
                <a:cs typeface="Tahoma" pitchFamily="34" charset="0"/>
              </a:rPr>
              <a:t>experiments</a:t>
            </a:r>
          </a:p>
          <a:p>
            <a:pPr marL="119063" indent="-119063" fontAlgn="auto">
              <a:spcBef>
                <a:spcPts val="0"/>
              </a:spcBef>
              <a:spcAft>
                <a:spcPts val="0"/>
              </a:spcAft>
              <a:buFont typeface="Arial" pitchFamily="34" charset="0"/>
              <a:buChar char="•"/>
            </a:pPr>
            <a:r>
              <a:rPr lang="en-US" sz="1200" b="1" dirty="0" smtClean="0">
                <a:solidFill>
                  <a:prstClr val="black"/>
                </a:solidFill>
                <a:latin typeface="Tahoma" pitchFamily="34" charset="0"/>
                <a:ea typeface="Tahoma" pitchFamily="34" charset="0"/>
                <a:cs typeface="Tahoma" pitchFamily="34" charset="0"/>
              </a:rPr>
              <a:t>Utilize commercial-like </a:t>
            </a:r>
            <a:r>
              <a:rPr lang="en-US" sz="1200" b="1" dirty="0">
                <a:solidFill>
                  <a:prstClr val="black"/>
                </a:solidFill>
                <a:latin typeface="Tahoma" pitchFamily="34" charset="0"/>
                <a:ea typeface="Tahoma" pitchFamily="34" charset="0"/>
                <a:cs typeface="Tahoma" pitchFamily="34" charset="0"/>
              </a:rPr>
              <a:t>procurement (FAA </a:t>
            </a:r>
            <a:r>
              <a:rPr lang="en-US" sz="1200" b="1" dirty="0" smtClean="0">
                <a:solidFill>
                  <a:prstClr val="black"/>
                </a:solidFill>
                <a:latin typeface="Tahoma" pitchFamily="34" charset="0"/>
                <a:ea typeface="Tahoma" pitchFamily="34" charset="0"/>
                <a:cs typeface="Tahoma" pitchFamily="34" charset="0"/>
              </a:rPr>
              <a:t>certification)</a:t>
            </a:r>
          </a:p>
          <a:p>
            <a:pPr marL="119063" indent="-119063" fontAlgn="auto">
              <a:spcBef>
                <a:spcPts val="0"/>
              </a:spcBef>
              <a:spcAft>
                <a:spcPts val="0"/>
              </a:spcAft>
              <a:buFont typeface="Arial" pitchFamily="34" charset="0"/>
              <a:buChar char="•"/>
            </a:pPr>
            <a:r>
              <a:rPr lang="en-US" sz="1200" b="1" dirty="0" smtClean="0">
                <a:solidFill>
                  <a:prstClr val="black"/>
                </a:solidFill>
                <a:latin typeface="Tahoma" pitchFamily="34" charset="0"/>
                <a:ea typeface="Tahoma" pitchFamily="34" charset="0"/>
                <a:cs typeface="Tahoma" pitchFamily="34" charset="0"/>
              </a:rPr>
              <a:t>Use </a:t>
            </a:r>
            <a:r>
              <a:rPr lang="en-US" sz="1200" b="1" dirty="0">
                <a:solidFill>
                  <a:prstClr val="black"/>
                </a:solidFill>
                <a:latin typeface="Tahoma" pitchFamily="34" charset="0"/>
                <a:ea typeface="Tahoma" pitchFamily="34" charset="0"/>
                <a:cs typeface="Tahoma" pitchFamily="34" charset="0"/>
              </a:rPr>
              <a:t>CubeSat Wafers </a:t>
            </a:r>
            <a:r>
              <a:rPr lang="en-US" sz="1200" b="1" dirty="0" smtClean="0">
                <a:solidFill>
                  <a:prstClr val="black"/>
                </a:solidFill>
                <a:latin typeface="Tahoma" pitchFamily="34" charset="0"/>
                <a:ea typeface="Tahoma" pitchFamily="34" charset="0"/>
                <a:cs typeface="Tahoma" pitchFamily="34" charset="0"/>
              </a:rPr>
              <a:t>–allows </a:t>
            </a:r>
            <a:r>
              <a:rPr lang="en-US" sz="1200" b="1" dirty="0">
                <a:solidFill>
                  <a:prstClr val="black"/>
                </a:solidFill>
                <a:latin typeface="Tahoma" pitchFamily="34" charset="0"/>
                <a:ea typeface="Tahoma" pitchFamily="34" charset="0"/>
                <a:cs typeface="Tahoma" pitchFamily="34" charset="0"/>
              </a:rPr>
              <a:t>secondary payload capability taking advantage of excess lift</a:t>
            </a:r>
            <a:endParaRPr lang="en-US" sz="1200" b="1" dirty="0" smtClean="0">
              <a:solidFill>
                <a:prstClr val="black"/>
              </a:solidFill>
              <a:latin typeface="Tahoma" pitchFamily="34" charset="0"/>
              <a:ea typeface="Tahoma" pitchFamily="34" charset="0"/>
              <a:cs typeface="Tahoma" pitchFamily="34" charset="0"/>
            </a:endParaRPr>
          </a:p>
        </p:txBody>
      </p:sp>
      <p:pic>
        <p:nvPicPr>
          <p:cNvPr id="19" name="Picture 18" descr="Minotaur_I_updates.jpg"/>
          <p:cNvPicPr>
            <a:picLocks noChangeAspect="1"/>
          </p:cNvPicPr>
          <p:nvPr/>
        </p:nvPicPr>
        <p:blipFill>
          <a:blip r:embed="rId2" cstate="email"/>
          <a:srcRect t="-943"/>
          <a:stretch>
            <a:fillRect/>
          </a:stretch>
        </p:blipFill>
        <p:spPr>
          <a:xfrm>
            <a:off x="4686300" y="1527988"/>
            <a:ext cx="988814" cy="2277991"/>
          </a:xfrm>
          <a:prstGeom prst="rect">
            <a:avLst/>
          </a:prstGeom>
        </p:spPr>
      </p:pic>
      <p:grpSp>
        <p:nvGrpSpPr>
          <p:cNvPr id="3" name="Group 33"/>
          <p:cNvGrpSpPr/>
          <p:nvPr/>
        </p:nvGrpSpPr>
        <p:grpSpPr>
          <a:xfrm>
            <a:off x="5851602" y="1601986"/>
            <a:ext cx="2530398" cy="2055614"/>
            <a:chOff x="3870528" y="2761538"/>
            <a:chExt cx="2193369" cy="1928996"/>
          </a:xfrm>
        </p:grpSpPr>
        <p:grpSp>
          <p:nvGrpSpPr>
            <p:cNvPr id="4" name="Group 29"/>
            <p:cNvGrpSpPr/>
            <p:nvPr/>
          </p:nvGrpSpPr>
          <p:grpSpPr>
            <a:xfrm>
              <a:off x="3870528" y="2761538"/>
              <a:ext cx="2029176" cy="1928996"/>
              <a:chOff x="6602438" y="1638293"/>
              <a:chExt cx="2029176" cy="1928996"/>
            </a:xfrm>
          </p:grpSpPr>
          <p:grpSp>
            <p:nvGrpSpPr>
              <p:cNvPr id="6" name="Group 25"/>
              <p:cNvGrpSpPr/>
              <p:nvPr/>
            </p:nvGrpSpPr>
            <p:grpSpPr>
              <a:xfrm>
                <a:off x="6602438" y="1638293"/>
                <a:ext cx="2029176" cy="1417010"/>
                <a:chOff x="6568678" y="1638293"/>
                <a:chExt cx="2029176" cy="1417010"/>
              </a:xfrm>
            </p:grpSpPr>
            <p:pic>
              <p:nvPicPr>
                <p:cNvPr id="28" name="Picture 3" descr="Jarss Status"/>
                <p:cNvPicPr>
                  <a:picLocks noChangeAspect="1" noChangeArrowheads="1"/>
                </p:cNvPicPr>
                <p:nvPr/>
              </p:nvPicPr>
              <p:blipFill>
                <a:blip r:embed="rId3" cstate="email"/>
                <a:srcRect/>
                <a:stretch>
                  <a:fillRect/>
                </a:stretch>
              </p:blipFill>
              <p:spPr bwMode="auto">
                <a:xfrm>
                  <a:off x="6568678" y="1638293"/>
                  <a:ext cx="1016897" cy="777530"/>
                </a:xfrm>
                <a:prstGeom prst="rect">
                  <a:avLst/>
                </a:prstGeom>
                <a:noFill/>
                <a:ln w="9525">
                  <a:noFill/>
                  <a:miter lim="800000"/>
                  <a:headEnd/>
                  <a:tailEnd/>
                </a:ln>
              </p:spPr>
            </p:pic>
            <p:pic>
              <p:nvPicPr>
                <p:cNvPr id="29" name="Picture 4" descr="guiAll"/>
                <p:cNvPicPr>
                  <a:picLocks noChangeAspect="1" noChangeArrowheads="1"/>
                </p:cNvPicPr>
                <p:nvPr/>
              </p:nvPicPr>
              <p:blipFill>
                <a:blip r:embed="rId4" cstate="email"/>
                <a:srcRect/>
                <a:stretch>
                  <a:fillRect/>
                </a:stretch>
              </p:blipFill>
              <p:spPr>
                <a:xfrm>
                  <a:off x="6749051" y="2454787"/>
                  <a:ext cx="859767" cy="600516"/>
                </a:xfrm>
                <a:prstGeom prst="rect">
                  <a:avLst/>
                </a:prstGeom>
                <a:noFill/>
              </p:spPr>
            </p:pic>
            <p:pic>
              <p:nvPicPr>
                <p:cNvPr id="30" name="Picture 4" descr="PlotGeneratorMappingToolKitJARSSToolsZoomed"/>
                <p:cNvPicPr>
                  <a:picLocks noChangeAspect="1" noChangeArrowheads="1"/>
                </p:cNvPicPr>
                <p:nvPr/>
              </p:nvPicPr>
              <p:blipFill>
                <a:blip r:embed="rId5" cstate="email"/>
                <a:srcRect/>
                <a:stretch>
                  <a:fillRect/>
                </a:stretch>
              </p:blipFill>
              <p:spPr bwMode="auto">
                <a:xfrm>
                  <a:off x="7756648" y="1998135"/>
                  <a:ext cx="841206" cy="936978"/>
                </a:xfrm>
                <a:prstGeom prst="rect">
                  <a:avLst/>
                </a:prstGeom>
                <a:noFill/>
                <a:ln w="9525">
                  <a:noFill/>
                  <a:miter lim="800000"/>
                  <a:headEnd/>
                  <a:tailEnd/>
                </a:ln>
              </p:spPr>
            </p:pic>
          </p:grpSp>
          <p:pic>
            <p:nvPicPr>
              <p:cNvPr id="25" name="Picture 2"/>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971467" y="2013292"/>
                <a:ext cx="859746" cy="662176"/>
              </a:xfrm>
              <a:prstGeom prst="rect">
                <a:avLst/>
              </a:prstGeom>
              <a:noFill/>
              <a:ln w="9525">
                <a:noFill/>
                <a:miter lim="800000"/>
                <a:headEnd/>
                <a:tailEnd/>
              </a:ln>
            </p:spPr>
          </p:pic>
          <p:pic>
            <p:nvPicPr>
              <p:cNvPr id="26" name="Picture 2"/>
              <p:cNvPicPr>
                <a:picLocks noChangeAspect="1" noChangeArrowheads="1"/>
              </p:cNvPicPr>
              <p:nvPr/>
            </p:nvPicPr>
            <p:blipFill>
              <a:blip r:embed="rId7" cstate="email"/>
              <a:srcRect/>
              <a:stretch>
                <a:fillRect/>
              </a:stretch>
            </p:blipFill>
            <p:spPr bwMode="auto">
              <a:xfrm>
                <a:off x="7693195" y="2676037"/>
                <a:ext cx="538441" cy="654186"/>
              </a:xfrm>
              <a:prstGeom prst="rect">
                <a:avLst/>
              </a:prstGeom>
              <a:noFill/>
              <a:ln w="9525">
                <a:noFill/>
                <a:miter lim="800000"/>
                <a:headEnd/>
                <a:tailEnd/>
              </a:ln>
            </p:spPr>
          </p:pic>
          <p:sp>
            <p:nvSpPr>
              <p:cNvPr id="27" name="Rectangle 26"/>
              <p:cNvSpPr/>
              <p:nvPr/>
            </p:nvSpPr>
            <p:spPr>
              <a:xfrm>
                <a:off x="6971468" y="2844800"/>
                <a:ext cx="682401" cy="7224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FAA</a:t>
                </a:r>
              </a:p>
              <a:p>
                <a:pPr algn="ctr" fontAlgn="auto">
                  <a:spcBef>
                    <a:spcPts val="0"/>
                  </a:spcBef>
                  <a:spcAft>
                    <a:spcPts val="0"/>
                  </a:spcAft>
                </a:pPr>
                <a:r>
                  <a:rPr lang="en-US" sz="800" dirty="0" smtClean="0">
                    <a:solidFill>
                      <a:prstClr val="black"/>
                    </a:solidFill>
                    <a:latin typeface="Tahoma" pitchFamily="34" charset="0"/>
                    <a:ea typeface="Tahoma" pitchFamily="34" charset="0"/>
                    <a:cs typeface="Tahoma" pitchFamily="34" charset="0"/>
                  </a:rPr>
                  <a:t>License</a:t>
                </a:r>
                <a:endParaRPr lang="en-US" sz="800" dirty="0">
                  <a:solidFill>
                    <a:prstClr val="black"/>
                  </a:solidFill>
                  <a:latin typeface="Tahoma" pitchFamily="34" charset="0"/>
                  <a:ea typeface="Tahoma" pitchFamily="34" charset="0"/>
                  <a:cs typeface="Tahoma" pitchFamily="34" charset="0"/>
                </a:endParaRPr>
              </a:p>
            </p:txBody>
          </p:sp>
        </p:grpSp>
        <p:pic>
          <p:nvPicPr>
            <p:cNvPr id="23" name="Picture 22" descr="Cubestack rendered (2).jpg"/>
            <p:cNvPicPr>
              <a:picLocks noChangeAspect="1"/>
            </p:cNvPicPr>
            <p:nvPr/>
          </p:nvPicPr>
          <p:blipFill>
            <a:blip r:embed="rId8" cstate="email"/>
            <a:stretch>
              <a:fillRect/>
            </a:stretch>
          </p:blipFill>
          <p:spPr>
            <a:xfrm>
              <a:off x="5222696" y="4086937"/>
              <a:ext cx="841201" cy="567811"/>
            </a:xfrm>
            <a:prstGeom prst="rect">
              <a:avLst/>
            </a:prstGeom>
          </p:spPr>
        </p:pic>
      </p:grpSp>
      <p:sp>
        <p:nvSpPr>
          <p:cNvPr id="22"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24"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684294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p:cNvPicPr>
            <a:picLocks noChangeAspect="1" noChangeArrowheads="1"/>
          </p:cNvPicPr>
          <p:nvPr/>
        </p:nvPicPr>
        <p:blipFill>
          <a:blip r:embed="rId2" cstate="print">
            <a:clrChange>
              <a:clrFrom>
                <a:srgbClr val="FEFEFE"/>
              </a:clrFrom>
              <a:clrTo>
                <a:srgbClr val="FEFEFE">
                  <a:alpha val="0"/>
                </a:srgbClr>
              </a:clrTo>
            </a:clrChange>
          </a:blip>
          <a:srcRect l="56801" r="3241"/>
          <a:stretch>
            <a:fillRect/>
          </a:stretch>
        </p:blipFill>
        <p:spPr bwMode="auto">
          <a:xfrm>
            <a:off x="2965356" y="1549725"/>
            <a:ext cx="1327048" cy="197998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b="1" dirty="0" smtClean="0">
                <a:latin typeface="Tahoma" pitchFamily="34" charset="0"/>
                <a:ea typeface="Tahoma" pitchFamily="34" charset="0"/>
                <a:cs typeface="Tahoma" pitchFamily="34" charset="0"/>
              </a:rPr>
              <a:t>ORS-4 Super Strypi Mission</a:t>
            </a:r>
            <a:endParaRPr lang="en-US" sz="3200" b="1" dirty="0">
              <a:latin typeface="Tahoma" pitchFamily="34" charset="0"/>
              <a:ea typeface="Tahoma" pitchFamily="34" charset="0"/>
              <a:cs typeface="Tahoma" pitchFamily="34" charset="0"/>
            </a:endParaRPr>
          </a:p>
        </p:txBody>
      </p:sp>
      <p:cxnSp>
        <p:nvCxnSpPr>
          <p:cNvPr id="5" name="Straight Connector 4"/>
          <p:cNvCxnSpPr/>
          <p:nvPr/>
        </p:nvCxnSpPr>
        <p:spPr>
          <a:xfrm>
            <a:off x="4267200" y="1587325"/>
            <a:ext cx="0" cy="5270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4114800"/>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6556" y="1371600"/>
            <a:ext cx="4657444" cy="2569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343400" y="4114800"/>
            <a:ext cx="4648200" cy="2285241"/>
          </a:xfrm>
          <a:prstGeom prst="rect">
            <a:avLst/>
          </a:prstGeom>
        </p:spPr>
        <p:txBody>
          <a:bodyPr wrap="square">
            <a:spAutoFit/>
          </a:bodyPr>
          <a:lstStyle/>
          <a:p>
            <a:pPr fontAlgn="auto">
              <a:spcBef>
                <a:spcPts val="300"/>
              </a:spcBef>
              <a:spcAft>
                <a:spcPts val="300"/>
              </a:spcAft>
            </a:pPr>
            <a:r>
              <a:rPr lang="en-US" b="1" dirty="0" smtClean="0">
                <a:solidFill>
                  <a:prstClr val="black"/>
                </a:solidFill>
                <a:latin typeface="Tahoma" pitchFamily="34" charset="0"/>
                <a:ea typeface="Tahoma" pitchFamily="34" charset="0"/>
                <a:cs typeface="Tahoma" pitchFamily="34" charset="0"/>
              </a:rPr>
              <a:t>Program Objectives:</a:t>
            </a:r>
          </a:p>
          <a:p>
            <a:pPr fontAlgn="auto">
              <a:spcBef>
                <a:spcPts val="0"/>
              </a:spcBef>
              <a:spcAft>
                <a:spcPts val="0"/>
              </a:spcAft>
            </a:pPr>
            <a:r>
              <a:rPr lang="en-US" sz="1400" b="1" dirty="0" smtClean="0">
                <a:solidFill>
                  <a:prstClr val="black"/>
                </a:solidFill>
                <a:latin typeface="Tahoma" pitchFamily="34" charset="0"/>
                <a:ea typeface="Tahoma" pitchFamily="34" charset="0"/>
                <a:cs typeface="Tahoma" pitchFamily="34" charset="0"/>
              </a:rPr>
              <a:t>Long Term Super Strypi </a:t>
            </a:r>
          </a:p>
          <a:p>
            <a:pPr marL="171450" indent="-171450" fontAlgn="auto">
              <a:spcBef>
                <a:spcPts val="0"/>
              </a:spcBef>
              <a:spcAft>
                <a:spcPts val="0"/>
              </a:spcAft>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Develop </a:t>
            </a:r>
            <a:r>
              <a:rPr lang="en-US" sz="1200" dirty="0">
                <a:solidFill>
                  <a:prstClr val="black"/>
                </a:solidFill>
                <a:latin typeface="Tahoma" pitchFamily="34" charset="0"/>
                <a:ea typeface="Tahoma" pitchFamily="34" charset="0"/>
                <a:cs typeface="Tahoma" pitchFamily="34" charset="0"/>
              </a:rPr>
              <a:t>launch system to exploit the 21</a:t>
            </a:r>
            <a:r>
              <a:rPr lang="en-US" sz="1200" baseline="30000" dirty="0">
                <a:solidFill>
                  <a:prstClr val="black"/>
                </a:solidFill>
                <a:latin typeface="Tahoma" pitchFamily="34" charset="0"/>
                <a:ea typeface="Tahoma" pitchFamily="34" charset="0"/>
                <a:cs typeface="Tahoma" pitchFamily="34" charset="0"/>
              </a:rPr>
              <a:t>st</a:t>
            </a:r>
            <a:r>
              <a:rPr lang="en-US" sz="1200" dirty="0">
                <a:solidFill>
                  <a:prstClr val="black"/>
                </a:solidFill>
                <a:latin typeface="Tahoma" pitchFamily="34" charset="0"/>
                <a:ea typeface="Tahoma" pitchFamily="34" charset="0"/>
                <a:cs typeface="Tahoma" pitchFamily="34" charset="0"/>
              </a:rPr>
              <a:t> century range</a:t>
            </a:r>
          </a:p>
          <a:p>
            <a:pPr marL="511175" lvl="1" indent="-225425" fontAlgn="auto">
              <a:spcBef>
                <a:spcPts val="0"/>
              </a:spcBef>
              <a:spcAft>
                <a:spcPts val="0"/>
              </a:spcAft>
              <a:buFont typeface="Courier New" pitchFamily="49" charset="0"/>
              <a:buChar char="o"/>
            </a:pPr>
            <a:r>
              <a:rPr lang="en-US" sz="1200" dirty="0">
                <a:solidFill>
                  <a:prstClr val="black"/>
                </a:solidFill>
                <a:latin typeface="Tahoma" pitchFamily="34" charset="0"/>
                <a:ea typeface="Tahoma" pitchFamily="34" charset="0"/>
                <a:cs typeface="Tahoma" pitchFamily="34" charset="0"/>
              </a:rPr>
              <a:t>Reduced </a:t>
            </a:r>
            <a:r>
              <a:rPr lang="en-US" sz="1200" dirty="0" smtClean="0">
                <a:solidFill>
                  <a:prstClr val="black"/>
                </a:solidFill>
                <a:latin typeface="Tahoma" pitchFamily="34" charset="0"/>
                <a:ea typeface="Tahoma" pitchFamily="34" charset="0"/>
                <a:cs typeface="Tahoma" pitchFamily="34" charset="0"/>
              </a:rPr>
              <a:t>infrastructure - AFSS</a:t>
            </a:r>
            <a:r>
              <a:rPr lang="en-US" sz="1200" dirty="0">
                <a:solidFill>
                  <a:prstClr val="black"/>
                </a:solidFill>
                <a:latin typeface="Tahoma" pitchFamily="34" charset="0"/>
                <a:ea typeface="Tahoma" pitchFamily="34" charset="0"/>
                <a:cs typeface="Tahoma" pitchFamily="34" charset="0"/>
              </a:rPr>
              <a:t>, GPS metric tracking, space-based telemetry relay, automated flight planning</a:t>
            </a:r>
          </a:p>
          <a:p>
            <a:pPr marL="171450" indent="-171450" fontAlgn="auto">
              <a:spcBef>
                <a:spcPts val="0"/>
              </a:spcBef>
              <a:spcAft>
                <a:spcPts val="0"/>
              </a:spcAft>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300kg/475km/45-degree inclination</a:t>
            </a:r>
            <a:endParaRPr lang="en-US" sz="1200" dirty="0">
              <a:solidFill>
                <a:prstClr val="black"/>
              </a:solidFill>
              <a:latin typeface="Tahoma" pitchFamily="34" charset="0"/>
              <a:ea typeface="Tahoma" pitchFamily="34" charset="0"/>
              <a:cs typeface="Tahoma" pitchFamily="34" charset="0"/>
            </a:endParaRPr>
          </a:p>
          <a:p>
            <a:pPr marL="171450" indent="-171450" fontAlgn="auto">
              <a:spcBef>
                <a:spcPts val="0"/>
              </a:spcBef>
              <a:spcAft>
                <a:spcPts val="0"/>
              </a:spcAft>
              <a:buFont typeface="Arial" pitchFamily="34" charset="0"/>
              <a:buChar char="•"/>
            </a:pPr>
            <a:r>
              <a:rPr lang="en-US" sz="1200" dirty="0">
                <a:solidFill>
                  <a:prstClr val="black"/>
                </a:solidFill>
                <a:latin typeface="Tahoma" pitchFamily="34" charset="0"/>
                <a:ea typeface="Tahoma" pitchFamily="34" charset="0"/>
                <a:cs typeface="Tahoma" pitchFamily="34" charset="0"/>
              </a:rPr>
              <a:t>$15M fly-away in production ($12M desired)</a:t>
            </a:r>
          </a:p>
          <a:p>
            <a:pPr marL="171450" indent="-171450" fontAlgn="auto">
              <a:spcBef>
                <a:spcPts val="0"/>
              </a:spcBef>
              <a:spcAft>
                <a:spcPts val="0"/>
              </a:spcAft>
              <a:buFont typeface="Arial" pitchFamily="34" charset="0"/>
              <a:buChar char="•"/>
            </a:pPr>
            <a:r>
              <a:rPr lang="en-US" sz="1200" dirty="0">
                <a:solidFill>
                  <a:prstClr val="black"/>
                </a:solidFill>
                <a:latin typeface="Tahoma" pitchFamily="34" charset="0"/>
                <a:ea typeface="Tahoma" pitchFamily="34" charset="0"/>
                <a:cs typeface="Tahoma" pitchFamily="34" charset="0"/>
              </a:rPr>
              <a:t>Commercial launch </a:t>
            </a:r>
            <a:r>
              <a:rPr lang="en-US" sz="1200" dirty="0" smtClean="0">
                <a:solidFill>
                  <a:prstClr val="black"/>
                </a:solidFill>
                <a:latin typeface="Tahoma" pitchFamily="34" charset="0"/>
                <a:ea typeface="Tahoma" pitchFamily="34" charset="0"/>
                <a:cs typeface="Tahoma" pitchFamily="34" charset="0"/>
              </a:rPr>
              <a:t>services – FAA license</a:t>
            </a:r>
          </a:p>
          <a:p>
            <a:pPr marL="171450" indent="-171450" fontAlgn="auto">
              <a:spcBef>
                <a:spcPts val="0"/>
              </a:spcBef>
              <a:spcAft>
                <a:spcPts val="0"/>
              </a:spcAft>
            </a:pPr>
            <a:r>
              <a:rPr lang="en-US" sz="1400" b="1" dirty="0" smtClean="0">
                <a:solidFill>
                  <a:prstClr val="black"/>
                </a:solidFill>
                <a:latin typeface="Tahoma" pitchFamily="34" charset="0"/>
                <a:ea typeface="Tahoma" pitchFamily="34" charset="0"/>
                <a:cs typeface="Tahoma" pitchFamily="34" charset="0"/>
              </a:rPr>
              <a:t>ORS-4 Mission </a:t>
            </a:r>
          </a:p>
          <a:p>
            <a:pPr marL="171450" indent="-171450" fontAlgn="auto">
              <a:spcBef>
                <a:spcPts val="0"/>
              </a:spcBef>
              <a:spcAft>
                <a:spcPts val="0"/>
              </a:spcAft>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Complete Super Strypi launch system design and support demonstration mission</a:t>
            </a:r>
          </a:p>
        </p:txBody>
      </p:sp>
      <p:sp>
        <p:nvSpPr>
          <p:cNvPr id="12" name="TextBox 11"/>
          <p:cNvSpPr txBox="1"/>
          <p:nvPr/>
        </p:nvSpPr>
        <p:spPr>
          <a:xfrm>
            <a:off x="152400" y="4124691"/>
            <a:ext cx="4191000" cy="3108543"/>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ahoma" pitchFamily="34" charset="0"/>
                <a:ea typeface="Tahoma" pitchFamily="34" charset="0"/>
                <a:cs typeface="Tahoma" pitchFamily="34" charset="0"/>
              </a:rPr>
              <a:t>Schedule:</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Mission </a:t>
            </a:r>
            <a:r>
              <a:rPr lang="en-US" sz="1200" b="1" dirty="0">
                <a:solidFill>
                  <a:prstClr val="black"/>
                </a:solidFill>
                <a:latin typeface="Tahoma" pitchFamily="34" charset="0"/>
                <a:ea typeface="Tahoma" pitchFamily="34" charset="0"/>
                <a:cs typeface="Tahoma" pitchFamily="34" charset="0"/>
              </a:rPr>
              <a:t>Kick Off: 11 April 12</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LEO-46 </a:t>
            </a:r>
            <a:r>
              <a:rPr lang="en-US" sz="1200" b="1" dirty="0">
                <a:solidFill>
                  <a:prstClr val="black"/>
                </a:solidFill>
                <a:latin typeface="Tahoma" pitchFamily="34" charset="0"/>
                <a:ea typeface="Tahoma" pitchFamily="34" charset="0"/>
                <a:cs typeface="Tahoma" pitchFamily="34" charset="0"/>
              </a:rPr>
              <a:t>Static Fire: </a:t>
            </a:r>
            <a:r>
              <a:rPr lang="en-US" sz="1200" b="1" dirty="0" smtClean="0">
                <a:solidFill>
                  <a:prstClr val="black"/>
                </a:solidFill>
                <a:latin typeface="Tahoma" pitchFamily="34" charset="0"/>
                <a:ea typeface="Tahoma" pitchFamily="34" charset="0"/>
                <a:cs typeface="Tahoma" pitchFamily="34" charset="0"/>
              </a:rPr>
              <a:t>Spring 13</a:t>
            </a:r>
            <a:endParaRPr lang="en-US" sz="1200" b="1" dirty="0">
              <a:solidFill>
                <a:prstClr val="black"/>
              </a:solidFill>
              <a:latin typeface="Tahoma" pitchFamily="34" charset="0"/>
              <a:ea typeface="Tahoma" pitchFamily="34" charset="0"/>
              <a:cs typeface="Tahoma" pitchFamily="34" charset="0"/>
            </a:endParaRP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LEO-7 </a:t>
            </a:r>
            <a:r>
              <a:rPr lang="en-US" sz="1200" b="1" dirty="0">
                <a:solidFill>
                  <a:prstClr val="black"/>
                </a:solidFill>
                <a:latin typeface="Tahoma" pitchFamily="34" charset="0"/>
                <a:ea typeface="Tahoma" pitchFamily="34" charset="0"/>
                <a:cs typeface="Tahoma" pitchFamily="34" charset="0"/>
              </a:rPr>
              <a:t>Static Fire: </a:t>
            </a:r>
            <a:r>
              <a:rPr lang="en-US" sz="1200" b="1" dirty="0" smtClean="0">
                <a:solidFill>
                  <a:prstClr val="black"/>
                </a:solidFill>
                <a:latin typeface="Tahoma" pitchFamily="34" charset="0"/>
                <a:ea typeface="Tahoma" pitchFamily="34" charset="0"/>
                <a:cs typeface="Tahoma" pitchFamily="34" charset="0"/>
              </a:rPr>
              <a:t>23 Jul 12</a:t>
            </a:r>
          </a:p>
          <a:p>
            <a:pPr marL="171450" indent="-171450" fontAlgn="auto">
              <a:spcBef>
                <a:spcPts val="0"/>
              </a:spcBef>
              <a:spcAft>
                <a:spcPts val="0"/>
              </a:spcAft>
              <a:buSzPct val="121000"/>
              <a:buFont typeface="Wingdings" pitchFamily="2" charset="2"/>
              <a:buChar char="§"/>
            </a:pPr>
            <a:r>
              <a:rPr lang="en-US" sz="1200" b="1" dirty="0">
                <a:solidFill>
                  <a:prstClr val="black"/>
                </a:solidFill>
                <a:latin typeface="Tahoma" pitchFamily="34" charset="0"/>
                <a:ea typeface="Tahoma" pitchFamily="34" charset="0"/>
                <a:cs typeface="Tahoma" pitchFamily="34" charset="0"/>
              </a:rPr>
              <a:t>Delta CDR:28-30 Aug 12</a:t>
            </a:r>
          </a:p>
          <a:p>
            <a:pPr marL="171450" indent="-171450" fontAlgn="auto">
              <a:spcBef>
                <a:spcPts val="0"/>
              </a:spcBef>
              <a:spcAft>
                <a:spcPts val="0"/>
              </a:spcAft>
              <a:buSzPct val="121000"/>
              <a:buFont typeface="Wingdings" pitchFamily="2" charset="2"/>
              <a:buChar char="§"/>
            </a:pPr>
            <a:r>
              <a:rPr lang="en-US" sz="1200" b="1" dirty="0" smtClean="0">
                <a:solidFill>
                  <a:prstClr val="black"/>
                </a:solidFill>
                <a:latin typeface="Tahoma" pitchFamily="34" charset="0"/>
                <a:ea typeface="Tahoma" pitchFamily="34" charset="0"/>
                <a:cs typeface="Tahoma" pitchFamily="34" charset="0"/>
              </a:rPr>
              <a:t>Aerojet </a:t>
            </a:r>
            <a:r>
              <a:rPr lang="en-US" sz="1200" b="1" dirty="0">
                <a:solidFill>
                  <a:prstClr val="black"/>
                </a:solidFill>
                <a:latin typeface="Tahoma" pitchFamily="34" charset="0"/>
                <a:ea typeface="Tahoma" pitchFamily="34" charset="0"/>
                <a:cs typeface="Tahoma" pitchFamily="34" charset="0"/>
              </a:rPr>
              <a:t>Contract Award</a:t>
            </a:r>
            <a:r>
              <a:rPr lang="en-US" sz="1200" b="1" dirty="0" smtClean="0">
                <a:solidFill>
                  <a:prstClr val="black"/>
                </a:solidFill>
                <a:latin typeface="Tahoma" pitchFamily="34" charset="0"/>
                <a:ea typeface="Tahoma" pitchFamily="34" charset="0"/>
                <a:cs typeface="Tahoma" pitchFamily="34" charset="0"/>
              </a:rPr>
              <a:t>: ~10/15/12</a:t>
            </a:r>
          </a:p>
          <a:p>
            <a:pPr marL="171450" indent="-171450" fontAlgn="auto">
              <a:spcBef>
                <a:spcPts val="0"/>
              </a:spcBef>
              <a:spcAft>
                <a:spcPts val="0"/>
              </a:spcAft>
              <a:buSzPct val="100000"/>
              <a:buFont typeface="Wingdings" pitchFamily="2" charset="2"/>
              <a:buChar char="q"/>
            </a:pPr>
            <a:r>
              <a:rPr lang="en-US" sz="1200" b="1" dirty="0">
                <a:solidFill>
                  <a:prstClr val="black"/>
                </a:solidFill>
                <a:latin typeface="Tahoma" pitchFamily="34" charset="0"/>
                <a:ea typeface="Tahoma" pitchFamily="34" charset="0"/>
                <a:cs typeface="Tahoma" pitchFamily="34" charset="0"/>
              </a:rPr>
              <a:t>LEO-1  Static Fire: Spring </a:t>
            </a:r>
            <a:r>
              <a:rPr lang="en-US" sz="1200" b="1" dirty="0" smtClean="0">
                <a:solidFill>
                  <a:prstClr val="black"/>
                </a:solidFill>
                <a:latin typeface="Tahoma" pitchFamily="34" charset="0"/>
                <a:ea typeface="Tahoma" pitchFamily="34" charset="0"/>
                <a:cs typeface="Tahoma" pitchFamily="34" charset="0"/>
              </a:rPr>
              <a:t>13</a:t>
            </a:r>
            <a:endParaRPr lang="en-US" sz="1200" b="1" dirty="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r>
              <a:rPr lang="en-US" sz="1200" b="1" dirty="0" smtClean="0">
                <a:solidFill>
                  <a:prstClr val="black"/>
                </a:solidFill>
                <a:latin typeface="Tahoma" pitchFamily="34" charset="0"/>
                <a:ea typeface="Tahoma" pitchFamily="34" charset="0"/>
                <a:cs typeface="Tahoma" pitchFamily="34" charset="0"/>
              </a:rPr>
              <a:t> Pathfinder: Aug 13</a:t>
            </a:r>
            <a:endParaRPr lang="en-US" sz="1200" b="1" dirty="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r>
              <a:rPr lang="en-US" sz="1200" b="1" dirty="0" smtClean="0">
                <a:solidFill>
                  <a:prstClr val="black"/>
                </a:solidFill>
                <a:latin typeface="Tahoma" pitchFamily="34" charset="0"/>
                <a:ea typeface="Tahoma" pitchFamily="34" charset="0"/>
                <a:cs typeface="Tahoma" pitchFamily="34" charset="0"/>
              </a:rPr>
              <a:t> Launcher Refurbishment Contract Award: Nov 12</a:t>
            </a:r>
          </a:p>
          <a:p>
            <a:pPr fontAlgn="auto">
              <a:spcBef>
                <a:spcPts val="0"/>
              </a:spcBef>
              <a:spcAft>
                <a:spcPts val="0"/>
              </a:spcAft>
              <a:buFont typeface="Wingdings" pitchFamily="2" charset="2"/>
              <a:buChar char="q"/>
            </a:pPr>
            <a:r>
              <a:rPr lang="en-US" sz="1200" b="1" dirty="0" smtClean="0">
                <a:solidFill>
                  <a:prstClr val="black"/>
                </a:solidFill>
                <a:latin typeface="Tahoma" pitchFamily="34" charset="0"/>
                <a:ea typeface="Tahoma" pitchFamily="34" charset="0"/>
                <a:cs typeface="Tahoma" pitchFamily="34" charset="0"/>
              </a:rPr>
              <a:t> </a:t>
            </a:r>
            <a:r>
              <a:rPr lang="en-US" sz="1200" b="1" dirty="0">
                <a:solidFill>
                  <a:prstClr val="black"/>
                </a:solidFill>
                <a:latin typeface="Tahoma" pitchFamily="34" charset="0"/>
                <a:ea typeface="Tahoma" pitchFamily="34" charset="0"/>
                <a:cs typeface="Tahoma" pitchFamily="34" charset="0"/>
              </a:rPr>
              <a:t>Pad 41 Contract Award</a:t>
            </a:r>
            <a:r>
              <a:rPr lang="en-US" sz="1200" b="1" dirty="0" smtClean="0">
                <a:solidFill>
                  <a:prstClr val="black"/>
                </a:solidFill>
                <a:latin typeface="Tahoma" pitchFamily="34" charset="0"/>
                <a:ea typeface="Tahoma" pitchFamily="34" charset="0"/>
                <a:cs typeface="Tahoma" pitchFamily="34" charset="0"/>
              </a:rPr>
              <a:t>: ~Dec 12</a:t>
            </a:r>
            <a:endParaRPr lang="en-US" sz="1200" b="1" dirty="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r>
              <a:rPr lang="en-US" sz="1200" b="1" dirty="0" smtClean="0">
                <a:solidFill>
                  <a:prstClr val="black"/>
                </a:solidFill>
                <a:latin typeface="Tahoma" pitchFamily="34" charset="0"/>
                <a:ea typeface="Tahoma" pitchFamily="34" charset="0"/>
                <a:cs typeface="Tahoma" pitchFamily="34" charset="0"/>
              </a:rPr>
              <a:t> </a:t>
            </a:r>
            <a:r>
              <a:rPr lang="en-US" sz="1200" b="1" dirty="0">
                <a:solidFill>
                  <a:prstClr val="black"/>
                </a:solidFill>
                <a:latin typeface="Tahoma" pitchFamily="34" charset="0"/>
                <a:ea typeface="Tahoma" pitchFamily="34" charset="0"/>
                <a:cs typeface="Tahoma" pitchFamily="34" charset="0"/>
              </a:rPr>
              <a:t>ILC</a:t>
            </a:r>
            <a:r>
              <a:rPr lang="en-US" sz="1200" b="1" dirty="0" smtClean="0">
                <a:solidFill>
                  <a:prstClr val="black"/>
                </a:solidFill>
                <a:latin typeface="Tahoma" pitchFamily="34" charset="0"/>
                <a:ea typeface="Tahoma" pitchFamily="34" charset="0"/>
                <a:cs typeface="Tahoma" pitchFamily="34" charset="0"/>
              </a:rPr>
              <a:t>: Sep-Oct ‘13</a:t>
            </a:r>
            <a:endParaRPr lang="en-US" sz="1200" b="1" dirty="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buFont typeface="Wingdings" pitchFamily="2" charset="2"/>
              <a:buChar char="q"/>
            </a:pP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pP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dirty="0">
                <a:solidFill>
                  <a:prstClr val="black"/>
                </a:solidFill>
                <a:latin typeface="Tahoma" pitchFamily="34" charset="0"/>
                <a:ea typeface="Tahoma" pitchFamily="34" charset="0"/>
                <a:cs typeface="Tahoma" pitchFamily="34" charset="0"/>
              </a:rPr>
              <a:t> </a:t>
            </a:r>
          </a:p>
        </p:txBody>
      </p:sp>
      <p:sp>
        <p:nvSpPr>
          <p:cNvPr id="14" name="TextBox 13"/>
          <p:cNvSpPr txBox="1"/>
          <p:nvPr/>
        </p:nvSpPr>
        <p:spPr>
          <a:xfrm>
            <a:off x="185056" y="1401300"/>
            <a:ext cx="3603173" cy="2769989"/>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ahoma" pitchFamily="34" charset="0"/>
                <a:ea typeface="Tahoma" pitchFamily="34" charset="0"/>
                <a:cs typeface="Tahoma" pitchFamily="34" charset="0"/>
              </a:rPr>
              <a:t>Mission:</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Launch </a:t>
            </a:r>
            <a:r>
              <a:rPr lang="en-US" sz="1200" b="1" dirty="0">
                <a:solidFill>
                  <a:prstClr val="black"/>
                </a:solidFill>
                <a:latin typeface="Tahoma" pitchFamily="34" charset="0"/>
                <a:ea typeface="Tahoma" pitchFamily="34" charset="0"/>
                <a:cs typeface="Tahoma" pitchFamily="34" charset="0"/>
              </a:rPr>
              <a:t>Vehicle: </a:t>
            </a:r>
            <a:r>
              <a:rPr lang="en-US" sz="1200" dirty="0">
                <a:solidFill>
                  <a:prstClr val="black"/>
                </a:solidFill>
                <a:latin typeface="Tahoma" pitchFamily="34" charset="0"/>
                <a:ea typeface="Tahoma" pitchFamily="34" charset="0"/>
                <a:cs typeface="Tahoma" pitchFamily="34" charset="0"/>
              </a:rPr>
              <a:t>Super Strypi</a:t>
            </a:r>
          </a:p>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Launch Site: </a:t>
            </a:r>
            <a:r>
              <a:rPr lang="en-US" sz="1200" dirty="0">
                <a:solidFill>
                  <a:prstClr val="black"/>
                </a:solidFill>
                <a:latin typeface="Tahoma" pitchFamily="34" charset="0"/>
                <a:ea typeface="Tahoma" pitchFamily="34" charset="0"/>
                <a:cs typeface="Tahoma" pitchFamily="34" charset="0"/>
              </a:rPr>
              <a:t>PMRF</a:t>
            </a:r>
          </a:p>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Orbit: </a:t>
            </a:r>
            <a:r>
              <a:rPr lang="en-US" sz="1200" dirty="0">
                <a:solidFill>
                  <a:prstClr val="black"/>
                </a:solidFill>
                <a:latin typeface="Tahoma" pitchFamily="34" charset="0"/>
                <a:ea typeface="Tahoma" pitchFamily="34" charset="0"/>
                <a:cs typeface="Tahoma" pitchFamily="34" charset="0"/>
              </a:rPr>
              <a:t>97.03 degrees, </a:t>
            </a:r>
            <a:r>
              <a:rPr lang="en-US" sz="1200" dirty="0" smtClean="0">
                <a:solidFill>
                  <a:prstClr val="black"/>
                </a:solidFill>
                <a:latin typeface="Tahoma" pitchFamily="34" charset="0"/>
                <a:ea typeface="Tahoma" pitchFamily="34" charset="0"/>
                <a:cs typeface="Tahoma" pitchFamily="34" charset="0"/>
              </a:rPr>
              <a:t>450km x 525km</a:t>
            </a: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Launch Date: </a:t>
            </a:r>
            <a:r>
              <a:rPr lang="en-US" sz="1200" dirty="0" smtClean="0">
                <a:solidFill>
                  <a:prstClr val="black"/>
                </a:solidFill>
                <a:latin typeface="Tahoma" pitchFamily="34" charset="0"/>
                <a:ea typeface="Tahoma" pitchFamily="34" charset="0"/>
                <a:cs typeface="Tahoma" pitchFamily="34" charset="0"/>
              </a:rPr>
              <a:t>Sep-Oct 13</a:t>
            </a: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pP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Mission Management: </a:t>
            </a:r>
            <a:r>
              <a:rPr lang="en-US" sz="1200" dirty="0">
                <a:solidFill>
                  <a:prstClr val="black"/>
                </a:solidFill>
                <a:latin typeface="Tahoma" pitchFamily="34" charset="0"/>
                <a:ea typeface="Tahoma" pitchFamily="34" charset="0"/>
                <a:cs typeface="Tahoma" pitchFamily="34" charset="0"/>
              </a:rPr>
              <a:t>ORS Office</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Primary Space Vehicle: </a:t>
            </a:r>
            <a:r>
              <a:rPr lang="en-US" sz="1200" dirty="0" smtClean="0">
                <a:solidFill>
                  <a:prstClr val="black"/>
                </a:solidFill>
                <a:latin typeface="Tahoma" pitchFamily="34" charset="0"/>
                <a:ea typeface="Tahoma" pitchFamily="34" charset="0"/>
                <a:cs typeface="Tahoma" pitchFamily="34" charset="0"/>
              </a:rPr>
              <a:t>HiakaSat</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Secondary Payloads: </a:t>
            </a:r>
            <a:r>
              <a:rPr lang="en-US" sz="1200" dirty="0" smtClean="0">
                <a:solidFill>
                  <a:prstClr val="black"/>
                </a:solidFill>
                <a:latin typeface="Tahoma" pitchFamily="34" charset="0"/>
                <a:ea typeface="Tahoma" pitchFamily="34" charset="0"/>
                <a:cs typeface="Tahoma" pitchFamily="34" charset="0"/>
              </a:rPr>
              <a:t>NASA Ames x 5, AFRL, ORS </a:t>
            </a:r>
            <a:r>
              <a:rPr lang="en-US" sz="1200" dirty="0" err="1" smtClean="0">
                <a:solidFill>
                  <a:prstClr val="black"/>
                </a:solidFill>
                <a:latin typeface="Tahoma" pitchFamily="34" charset="0"/>
                <a:ea typeface="Tahoma" pitchFamily="34" charset="0"/>
                <a:cs typeface="Tahoma" pitchFamily="34" charset="0"/>
              </a:rPr>
              <a:t>Sqrd</a:t>
            </a:r>
            <a:r>
              <a:rPr lang="en-US" sz="1200" dirty="0" smtClean="0">
                <a:solidFill>
                  <a:prstClr val="black"/>
                </a:solidFill>
                <a:latin typeface="Tahoma" pitchFamily="34" charset="0"/>
                <a:ea typeface="Tahoma" pitchFamily="34" charset="0"/>
                <a:cs typeface="Tahoma" pitchFamily="34" charset="0"/>
              </a:rPr>
              <a:t> </a:t>
            </a:r>
            <a:r>
              <a:rPr lang="en-US" sz="1200" dirty="0" smtClean="0">
                <a:solidFill>
                  <a:prstClr val="black"/>
                </a:solidFill>
                <a:latin typeface="Tahoma" pitchFamily="34" charset="0"/>
                <a:ea typeface="Tahoma" pitchFamily="34" charset="0"/>
                <a:cs typeface="Tahoma" pitchFamily="34" charset="0"/>
              </a:rPr>
              <a:t>(slots </a:t>
            </a:r>
            <a:r>
              <a:rPr lang="en-US" sz="1200" dirty="0" smtClean="0">
                <a:solidFill>
                  <a:prstClr val="black"/>
                </a:solidFill>
                <a:latin typeface="Tahoma" pitchFamily="34" charset="0"/>
                <a:ea typeface="Tahoma" pitchFamily="34" charset="0"/>
                <a:cs typeface="Tahoma" pitchFamily="34" charset="0"/>
              </a:rPr>
              <a:t>remaining)</a:t>
            </a:r>
          </a:p>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Experiments</a:t>
            </a:r>
            <a:r>
              <a:rPr lang="en-US" sz="1200" b="1" dirty="0">
                <a:solidFill>
                  <a:prstClr val="black"/>
                </a:solidFill>
                <a:latin typeface="Tahoma" pitchFamily="34" charset="0"/>
                <a:ea typeface="Tahoma" pitchFamily="34" charset="0"/>
                <a:cs typeface="Tahoma" pitchFamily="34" charset="0"/>
              </a:rPr>
              <a:t>:</a:t>
            </a:r>
            <a:r>
              <a:rPr lang="en-US" sz="1200" dirty="0">
                <a:solidFill>
                  <a:prstClr val="black"/>
                </a:solidFill>
                <a:latin typeface="Tahoma" pitchFamily="34" charset="0"/>
                <a:ea typeface="Tahoma" pitchFamily="34" charset="0"/>
                <a:cs typeface="Tahoma" pitchFamily="34" charset="0"/>
              </a:rPr>
              <a:t> AFSS</a:t>
            </a:r>
          </a:p>
          <a:p>
            <a:pPr fontAlgn="auto">
              <a:spcBef>
                <a:spcPts val="0"/>
              </a:spcBef>
              <a:spcAft>
                <a:spcPts val="0"/>
              </a:spcAft>
            </a:pPr>
            <a:endParaRPr lang="en-US" sz="1200" dirty="0">
              <a:solidFill>
                <a:prstClr val="black"/>
              </a:solidFill>
              <a:latin typeface="Tahoma" pitchFamily="34" charset="0"/>
              <a:ea typeface="Tahoma" pitchFamily="34" charset="0"/>
              <a:cs typeface="Tahoma" pitchFamily="34" charset="0"/>
            </a:endParaRPr>
          </a:p>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ORS Mission Manager: </a:t>
            </a:r>
            <a:r>
              <a:rPr lang="en-US" sz="1200" dirty="0">
                <a:solidFill>
                  <a:prstClr val="black"/>
                </a:solidFill>
                <a:latin typeface="Tahoma" pitchFamily="34" charset="0"/>
                <a:ea typeface="Tahoma" pitchFamily="34" charset="0"/>
                <a:cs typeface="Tahoma" pitchFamily="34" charset="0"/>
              </a:rPr>
              <a:t>Steve Buckley</a:t>
            </a:r>
          </a:p>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ORS Mission Lead: </a:t>
            </a:r>
            <a:r>
              <a:rPr lang="en-US" sz="1200" dirty="0">
                <a:solidFill>
                  <a:prstClr val="black"/>
                </a:solidFill>
                <a:latin typeface="Tahoma" pitchFamily="34" charset="0"/>
                <a:ea typeface="Tahoma" pitchFamily="34" charset="0"/>
                <a:cs typeface="Tahoma" pitchFamily="34" charset="0"/>
              </a:rPr>
              <a:t>Sam </a:t>
            </a:r>
            <a:r>
              <a:rPr lang="en-US" sz="1200" dirty="0" smtClean="0">
                <a:solidFill>
                  <a:prstClr val="black"/>
                </a:solidFill>
                <a:latin typeface="Tahoma" pitchFamily="34" charset="0"/>
                <a:ea typeface="Tahoma" pitchFamily="34" charset="0"/>
                <a:cs typeface="Tahoma" pitchFamily="34" charset="0"/>
              </a:rPr>
              <a:t>McCraw</a:t>
            </a:r>
            <a:endParaRPr lang="en-US" sz="1200" dirty="0">
              <a:solidFill>
                <a:prstClr val="black"/>
              </a:solidFill>
              <a:latin typeface="Tahoma" pitchFamily="34" charset="0"/>
              <a:ea typeface="Tahoma" pitchFamily="34" charset="0"/>
              <a:cs typeface="Tahoma" pitchFamily="34" charset="0"/>
            </a:endParaRPr>
          </a:p>
        </p:txBody>
      </p:sp>
      <p:sp>
        <p:nvSpPr>
          <p:cNvPr id="13"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16"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855034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990005" y="4819234"/>
            <a:ext cx="2458557" cy="1554964"/>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42798" y="1655139"/>
            <a:ext cx="7546778" cy="2708211"/>
          </a:xfrm>
          <a:custGeom>
            <a:avLst/>
            <a:gdLst>
              <a:gd name="connsiteX0" fmla="*/ 0 w 4844316"/>
              <a:gd name="connsiteY0" fmla="*/ 0 h 2708211"/>
              <a:gd name="connsiteX1" fmla="*/ 4844316 w 4844316"/>
              <a:gd name="connsiteY1" fmla="*/ 0 h 2708211"/>
              <a:gd name="connsiteX2" fmla="*/ 4844316 w 4844316"/>
              <a:gd name="connsiteY2" fmla="*/ 2708211 h 2708211"/>
              <a:gd name="connsiteX3" fmla="*/ 0 w 4844316"/>
              <a:gd name="connsiteY3" fmla="*/ 2708211 h 2708211"/>
              <a:gd name="connsiteX4" fmla="*/ 0 w 4844316"/>
              <a:gd name="connsiteY4" fmla="*/ 0 h 2708211"/>
              <a:gd name="connsiteX0" fmla="*/ 0 w 4845268"/>
              <a:gd name="connsiteY0" fmla="*/ 0 h 2708211"/>
              <a:gd name="connsiteX1" fmla="*/ 4844316 w 4845268"/>
              <a:gd name="connsiteY1" fmla="*/ 0 h 2708211"/>
              <a:gd name="connsiteX2" fmla="*/ 4845268 w 4845268"/>
              <a:gd name="connsiteY2" fmla="*/ 2164623 h 2708211"/>
              <a:gd name="connsiteX3" fmla="*/ 4844316 w 4845268"/>
              <a:gd name="connsiteY3" fmla="*/ 2708211 h 2708211"/>
              <a:gd name="connsiteX4" fmla="*/ 0 w 4845268"/>
              <a:gd name="connsiteY4" fmla="*/ 2708211 h 2708211"/>
              <a:gd name="connsiteX5" fmla="*/ 0 w 4845268"/>
              <a:gd name="connsiteY5" fmla="*/ 0 h 2708211"/>
              <a:gd name="connsiteX0" fmla="*/ 0 w 7563416"/>
              <a:gd name="connsiteY0" fmla="*/ 0 h 2708211"/>
              <a:gd name="connsiteX1" fmla="*/ 4844316 w 7563416"/>
              <a:gd name="connsiteY1" fmla="*/ 0 h 2708211"/>
              <a:gd name="connsiteX2" fmla="*/ 7563416 w 7563416"/>
              <a:gd name="connsiteY2" fmla="*/ 2640612 h 2708211"/>
              <a:gd name="connsiteX3" fmla="*/ 4844316 w 7563416"/>
              <a:gd name="connsiteY3" fmla="*/ 2708211 h 2708211"/>
              <a:gd name="connsiteX4" fmla="*/ 0 w 7563416"/>
              <a:gd name="connsiteY4" fmla="*/ 2708211 h 2708211"/>
              <a:gd name="connsiteX5" fmla="*/ 0 w 7563416"/>
              <a:gd name="connsiteY5" fmla="*/ 0 h 2708211"/>
              <a:gd name="connsiteX0" fmla="*/ 0 w 7563416"/>
              <a:gd name="connsiteY0" fmla="*/ 0 h 2733792"/>
              <a:gd name="connsiteX1" fmla="*/ 4844316 w 7563416"/>
              <a:gd name="connsiteY1" fmla="*/ 0 h 2733792"/>
              <a:gd name="connsiteX2" fmla="*/ 7563416 w 7563416"/>
              <a:gd name="connsiteY2" fmla="*/ 2640612 h 2733792"/>
              <a:gd name="connsiteX3" fmla="*/ 4844316 w 7563416"/>
              <a:gd name="connsiteY3" fmla="*/ 2708211 h 2733792"/>
              <a:gd name="connsiteX4" fmla="*/ 0 w 7563416"/>
              <a:gd name="connsiteY4" fmla="*/ 2708211 h 2733792"/>
              <a:gd name="connsiteX5" fmla="*/ 0 w 7563416"/>
              <a:gd name="connsiteY5" fmla="*/ 0 h 2733792"/>
              <a:gd name="connsiteX0" fmla="*/ 0 w 7648237"/>
              <a:gd name="connsiteY0" fmla="*/ 0 h 2733792"/>
              <a:gd name="connsiteX1" fmla="*/ 4844316 w 7648237"/>
              <a:gd name="connsiteY1" fmla="*/ 0 h 2733792"/>
              <a:gd name="connsiteX2" fmla="*/ 7125005 w 7648237"/>
              <a:gd name="connsiteY2" fmla="*/ 1801368 h 2733792"/>
              <a:gd name="connsiteX3" fmla="*/ 7563416 w 7648237"/>
              <a:gd name="connsiteY3" fmla="*/ 2640612 h 2733792"/>
              <a:gd name="connsiteX4" fmla="*/ 4844316 w 7648237"/>
              <a:gd name="connsiteY4" fmla="*/ 2708211 h 2733792"/>
              <a:gd name="connsiteX5" fmla="*/ 0 w 7648237"/>
              <a:gd name="connsiteY5" fmla="*/ 2708211 h 2733792"/>
              <a:gd name="connsiteX6" fmla="*/ 0 w 7648237"/>
              <a:gd name="connsiteY6" fmla="*/ 0 h 2733792"/>
              <a:gd name="connsiteX0" fmla="*/ 0 w 7648237"/>
              <a:gd name="connsiteY0" fmla="*/ 0 h 2733792"/>
              <a:gd name="connsiteX1" fmla="*/ 4844316 w 7648237"/>
              <a:gd name="connsiteY1" fmla="*/ 0 h 2733792"/>
              <a:gd name="connsiteX2" fmla="*/ 7125005 w 7648237"/>
              <a:gd name="connsiteY2" fmla="*/ 1801368 h 2733792"/>
              <a:gd name="connsiteX3" fmla="*/ 7563416 w 7648237"/>
              <a:gd name="connsiteY3" fmla="*/ 2640612 h 2733792"/>
              <a:gd name="connsiteX4" fmla="*/ 4844316 w 7648237"/>
              <a:gd name="connsiteY4" fmla="*/ 2708211 h 2733792"/>
              <a:gd name="connsiteX5" fmla="*/ 0 w 7648237"/>
              <a:gd name="connsiteY5" fmla="*/ 2708211 h 2733792"/>
              <a:gd name="connsiteX6" fmla="*/ 0 w 7648237"/>
              <a:gd name="connsiteY6" fmla="*/ 0 h 2733792"/>
              <a:gd name="connsiteX0" fmla="*/ 0 w 7648237"/>
              <a:gd name="connsiteY0" fmla="*/ 0 h 2733792"/>
              <a:gd name="connsiteX1" fmla="*/ 4844316 w 7648237"/>
              <a:gd name="connsiteY1" fmla="*/ 0 h 2733792"/>
              <a:gd name="connsiteX2" fmla="*/ 4757586 w 7648237"/>
              <a:gd name="connsiteY2" fmla="*/ 1663581 h 2733792"/>
              <a:gd name="connsiteX3" fmla="*/ 7125005 w 7648237"/>
              <a:gd name="connsiteY3" fmla="*/ 1801368 h 2733792"/>
              <a:gd name="connsiteX4" fmla="*/ 7563416 w 7648237"/>
              <a:gd name="connsiteY4" fmla="*/ 2640612 h 2733792"/>
              <a:gd name="connsiteX5" fmla="*/ 4844316 w 7648237"/>
              <a:gd name="connsiteY5" fmla="*/ 2708211 h 2733792"/>
              <a:gd name="connsiteX6" fmla="*/ 0 w 7648237"/>
              <a:gd name="connsiteY6" fmla="*/ 2708211 h 2733792"/>
              <a:gd name="connsiteX7" fmla="*/ 0 w 7648237"/>
              <a:gd name="connsiteY7" fmla="*/ 0 h 2733792"/>
              <a:gd name="connsiteX0" fmla="*/ 0 w 7732067"/>
              <a:gd name="connsiteY0" fmla="*/ 0 h 2733792"/>
              <a:gd name="connsiteX1" fmla="*/ 4844316 w 7732067"/>
              <a:gd name="connsiteY1" fmla="*/ 0 h 2733792"/>
              <a:gd name="connsiteX2" fmla="*/ 4757586 w 7732067"/>
              <a:gd name="connsiteY2" fmla="*/ 1663581 h 2733792"/>
              <a:gd name="connsiteX3" fmla="*/ 7400577 w 7732067"/>
              <a:gd name="connsiteY3" fmla="*/ 2076940 h 2733792"/>
              <a:gd name="connsiteX4" fmla="*/ 7563416 w 7732067"/>
              <a:gd name="connsiteY4" fmla="*/ 2640612 h 2733792"/>
              <a:gd name="connsiteX5" fmla="*/ 4844316 w 7732067"/>
              <a:gd name="connsiteY5" fmla="*/ 2708211 h 2733792"/>
              <a:gd name="connsiteX6" fmla="*/ 0 w 7732067"/>
              <a:gd name="connsiteY6" fmla="*/ 2708211 h 2733792"/>
              <a:gd name="connsiteX7" fmla="*/ 0 w 7732067"/>
              <a:gd name="connsiteY7" fmla="*/ 0 h 2733792"/>
              <a:gd name="connsiteX0" fmla="*/ 0 w 7629684"/>
              <a:gd name="connsiteY0" fmla="*/ 0 h 2733792"/>
              <a:gd name="connsiteX1" fmla="*/ 4844316 w 7629684"/>
              <a:gd name="connsiteY1" fmla="*/ 0 h 2733792"/>
              <a:gd name="connsiteX2" fmla="*/ 4757586 w 7629684"/>
              <a:gd name="connsiteY2" fmla="*/ 1663581 h 2733792"/>
              <a:gd name="connsiteX3" fmla="*/ 7400577 w 7629684"/>
              <a:gd name="connsiteY3" fmla="*/ 2076940 h 2733792"/>
              <a:gd name="connsiteX4" fmla="*/ 7563416 w 7629684"/>
              <a:gd name="connsiteY4" fmla="*/ 2640612 h 2733792"/>
              <a:gd name="connsiteX5" fmla="*/ 4844316 w 7629684"/>
              <a:gd name="connsiteY5" fmla="*/ 2708211 h 2733792"/>
              <a:gd name="connsiteX6" fmla="*/ 0 w 7629684"/>
              <a:gd name="connsiteY6" fmla="*/ 2708211 h 2733792"/>
              <a:gd name="connsiteX7" fmla="*/ 0 w 7629684"/>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400577 w 7563416"/>
              <a:gd name="connsiteY3" fmla="*/ 2076940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20216 w 7563416"/>
              <a:gd name="connsiteY2" fmla="*/ 191410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20216 w 7563416"/>
              <a:gd name="connsiteY2" fmla="*/ 197673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32742 w 7563416"/>
              <a:gd name="connsiteY2" fmla="*/ 210199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32742 w 7563416"/>
              <a:gd name="connsiteY2" fmla="*/ 210199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18666"/>
              <a:gd name="connsiteX1" fmla="*/ 4844316 w 7563416"/>
              <a:gd name="connsiteY1" fmla="*/ 0 h 2718666"/>
              <a:gd name="connsiteX2" fmla="*/ 4832742 w 7563416"/>
              <a:gd name="connsiteY2" fmla="*/ 2101992 h 2718666"/>
              <a:gd name="connsiteX3" fmla="*/ 7538364 w 7563416"/>
              <a:gd name="connsiteY3" fmla="*/ 2051888 h 2718666"/>
              <a:gd name="connsiteX4" fmla="*/ 7563416 w 7563416"/>
              <a:gd name="connsiteY4" fmla="*/ 2615560 h 2718666"/>
              <a:gd name="connsiteX5" fmla="*/ 4844316 w 7563416"/>
              <a:gd name="connsiteY5" fmla="*/ 2708211 h 2718666"/>
              <a:gd name="connsiteX6" fmla="*/ 0 w 7563416"/>
              <a:gd name="connsiteY6" fmla="*/ 2708211 h 2718666"/>
              <a:gd name="connsiteX7" fmla="*/ 0 w 7563416"/>
              <a:gd name="connsiteY7" fmla="*/ 0 h 2718666"/>
              <a:gd name="connsiteX0" fmla="*/ 0 w 7563416"/>
              <a:gd name="connsiteY0" fmla="*/ 0 h 2708211"/>
              <a:gd name="connsiteX1" fmla="*/ 4844316 w 7563416"/>
              <a:gd name="connsiteY1" fmla="*/ 0 h 2708211"/>
              <a:gd name="connsiteX2" fmla="*/ 4832742 w 7563416"/>
              <a:gd name="connsiteY2" fmla="*/ 2101992 h 2708211"/>
              <a:gd name="connsiteX3" fmla="*/ 7538364 w 7563416"/>
              <a:gd name="connsiteY3" fmla="*/ 2051888 h 2708211"/>
              <a:gd name="connsiteX4" fmla="*/ 7563416 w 7563416"/>
              <a:gd name="connsiteY4" fmla="*/ 2615560 h 2708211"/>
              <a:gd name="connsiteX5" fmla="*/ 4844316 w 7563416"/>
              <a:gd name="connsiteY5" fmla="*/ 2708211 h 2708211"/>
              <a:gd name="connsiteX6" fmla="*/ 0 w 7563416"/>
              <a:gd name="connsiteY6" fmla="*/ 2708211 h 2708211"/>
              <a:gd name="connsiteX7" fmla="*/ 0 w 7563416"/>
              <a:gd name="connsiteY7" fmla="*/ 0 h 2708211"/>
              <a:gd name="connsiteX0" fmla="*/ 0 w 7563416"/>
              <a:gd name="connsiteY0" fmla="*/ 0 h 2708211"/>
              <a:gd name="connsiteX1" fmla="*/ 4844316 w 7563416"/>
              <a:gd name="connsiteY1" fmla="*/ 0 h 2708211"/>
              <a:gd name="connsiteX2" fmla="*/ 4832742 w 7563416"/>
              <a:gd name="connsiteY2" fmla="*/ 2101992 h 2708211"/>
              <a:gd name="connsiteX3" fmla="*/ 7538364 w 7563416"/>
              <a:gd name="connsiteY3" fmla="*/ 2051888 h 2708211"/>
              <a:gd name="connsiteX4" fmla="*/ 7563416 w 7563416"/>
              <a:gd name="connsiteY4" fmla="*/ 2678190 h 2708211"/>
              <a:gd name="connsiteX5" fmla="*/ 4844316 w 7563416"/>
              <a:gd name="connsiteY5" fmla="*/ 2708211 h 2708211"/>
              <a:gd name="connsiteX6" fmla="*/ 0 w 7563416"/>
              <a:gd name="connsiteY6" fmla="*/ 2708211 h 2708211"/>
              <a:gd name="connsiteX7" fmla="*/ 0 w 7563416"/>
              <a:gd name="connsiteY7" fmla="*/ 0 h 2708211"/>
              <a:gd name="connsiteX0" fmla="*/ 0 w 7551540"/>
              <a:gd name="connsiteY0" fmla="*/ 0 h 2714376"/>
              <a:gd name="connsiteX1" fmla="*/ 4844316 w 7551540"/>
              <a:gd name="connsiteY1" fmla="*/ 0 h 2714376"/>
              <a:gd name="connsiteX2" fmla="*/ 4832742 w 7551540"/>
              <a:gd name="connsiteY2" fmla="*/ 2101992 h 2714376"/>
              <a:gd name="connsiteX3" fmla="*/ 7538364 w 7551540"/>
              <a:gd name="connsiteY3" fmla="*/ 2051888 h 2714376"/>
              <a:gd name="connsiteX4" fmla="*/ 7551540 w 7551540"/>
              <a:gd name="connsiteY4" fmla="*/ 2713816 h 2714376"/>
              <a:gd name="connsiteX5" fmla="*/ 4844316 w 7551540"/>
              <a:gd name="connsiteY5" fmla="*/ 2708211 h 2714376"/>
              <a:gd name="connsiteX6" fmla="*/ 0 w 7551540"/>
              <a:gd name="connsiteY6" fmla="*/ 2708211 h 2714376"/>
              <a:gd name="connsiteX7" fmla="*/ 0 w 7551540"/>
              <a:gd name="connsiteY7" fmla="*/ 0 h 2714376"/>
              <a:gd name="connsiteX0" fmla="*/ 0 w 7551540"/>
              <a:gd name="connsiteY0" fmla="*/ 0 h 2719432"/>
              <a:gd name="connsiteX1" fmla="*/ 4844316 w 7551540"/>
              <a:gd name="connsiteY1" fmla="*/ 0 h 2719432"/>
              <a:gd name="connsiteX2" fmla="*/ 4832742 w 7551540"/>
              <a:gd name="connsiteY2" fmla="*/ 2101992 h 2719432"/>
              <a:gd name="connsiteX3" fmla="*/ 7538364 w 7551540"/>
              <a:gd name="connsiteY3" fmla="*/ 2051888 h 2719432"/>
              <a:gd name="connsiteX4" fmla="*/ 7551540 w 7551540"/>
              <a:gd name="connsiteY4" fmla="*/ 2713816 h 2719432"/>
              <a:gd name="connsiteX5" fmla="*/ 4844316 w 7551540"/>
              <a:gd name="connsiteY5" fmla="*/ 2708211 h 2719432"/>
              <a:gd name="connsiteX6" fmla="*/ 0 w 7551540"/>
              <a:gd name="connsiteY6" fmla="*/ 2708211 h 2719432"/>
              <a:gd name="connsiteX7" fmla="*/ 0 w 7551540"/>
              <a:gd name="connsiteY7" fmla="*/ 0 h 2719432"/>
              <a:gd name="connsiteX0" fmla="*/ 0 w 7561065"/>
              <a:gd name="connsiteY0" fmla="*/ 0 h 2709794"/>
              <a:gd name="connsiteX1" fmla="*/ 4844316 w 7561065"/>
              <a:gd name="connsiteY1" fmla="*/ 0 h 2709794"/>
              <a:gd name="connsiteX2" fmla="*/ 4832742 w 7561065"/>
              <a:gd name="connsiteY2" fmla="*/ 2101992 h 2709794"/>
              <a:gd name="connsiteX3" fmla="*/ 7538364 w 7561065"/>
              <a:gd name="connsiteY3" fmla="*/ 2051888 h 2709794"/>
              <a:gd name="connsiteX4" fmla="*/ 7561065 w 7561065"/>
              <a:gd name="connsiteY4" fmla="*/ 2599516 h 2709794"/>
              <a:gd name="connsiteX5" fmla="*/ 4844316 w 7561065"/>
              <a:gd name="connsiteY5" fmla="*/ 2708211 h 2709794"/>
              <a:gd name="connsiteX6" fmla="*/ 0 w 7561065"/>
              <a:gd name="connsiteY6" fmla="*/ 2708211 h 2709794"/>
              <a:gd name="connsiteX7" fmla="*/ 0 w 7561065"/>
              <a:gd name="connsiteY7" fmla="*/ 0 h 2709794"/>
              <a:gd name="connsiteX0" fmla="*/ 0 w 7561065"/>
              <a:gd name="connsiteY0" fmla="*/ 0 h 2708211"/>
              <a:gd name="connsiteX1" fmla="*/ 4844316 w 7561065"/>
              <a:gd name="connsiteY1" fmla="*/ 0 h 2708211"/>
              <a:gd name="connsiteX2" fmla="*/ 4832742 w 7561065"/>
              <a:gd name="connsiteY2" fmla="*/ 2101992 h 2708211"/>
              <a:gd name="connsiteX3" fmla="*/ 7538364 w 7561065"/>
              <a:gd name="connsiteY3" fmla="*/ 2051888 h 2708211"/>
              <a:gd name="connsiteX4" fmla="*/ 7561065 w 7561065"/>
              <a:gd name="connsiteY4" fmla="*/ 2599516 h 2708211"/>
              <a:gd name="connsiteX5" fmla="*/ 4844316 w 7561065"/>
              <a:gd name="connsiteY5" fmla="*/ 2708211 h 2708211"/>
              <a:gd name="connsiteX6" fmla="*/ 0 w 7561065"/>
              <a:gd name="connsiteY6" fmla="*/ 2708211 h 2708211"/>
              <a:gd name="connsiteX7" fmla="*/ 0 w 7561065"/>
              <a:gd name="connsiteY7" fmla="*/ 0 h 2708211"/>
              <a:gd name="connsiteX0" fmla="*/ 0 w 7543139"/>
              <a:gd name="connsiteY0" fmla="*/ 0 h 2708211"/>
              <a:gd name="connsiteX1" fmla="*/ 4844316 w 7543139"/>
              <a:gd name="connsiteY1" fmla="*/ 0 h 2708211"/>
              <a:gd name="connsiteX2" fmla="*/ 4832742 w 7543139"/>
              <a:gd name="connsiteY2" fmla="*/ 2101992 h 2708211"/>
              <a:gd name="connsiteX3" fmla="*/ 7538364 w 7543139"/>
              <a:gd name="connsiteY3" fmla="*/ 2051888 h 2708211"/>
              <a:gd name="connsiteX4" fmla="*/ 7542015 w 7543139"/>
              <a:gd name="connsiteY4" fmla="*/ 2704291 h 2708211"/>
              <a:gd name="connsiteX5" fmla="*/ 4844316 w 7543139"/>
              <a:gd name="connsiteY5" fmla="*/ 2708211 h 2708211"/>
              <a:gd name="connsiteX6" fmla="*/ 0 w 7543139"/>
              <a:gd name="connsiteY6" fmla="*/ 2708211 h 2708211"/>
              <a:gd name="connsiteX7" fmla="*/ 0 w 7543139"/>
              <a:gd name="connsiteY7" fmla="*/ 0 h 2708211"/>
              <a:gd name="connsiteX0" fmla="*/ 0 w 7544780"/>
              <a:gd name="connsiteY0" fmla="*/ 0 h 2708211"/>
              <a:gd name="connsiteX1" fmla="*/ 4844316 w 7544780"/>
              <a:gd name="connsiteY1" fmla="*/ 0 h 2708211"/>
              <a:gd name="connsiteX2" fmla="*/ 4832742 w 7544780"/>
              <a:gd name="connsiteY2" fmla="*/ 2101992 h 2708211"/>
              <a:gd name="connsiteX3" fmla="*/ 7538364 w 7544780"/>
              <a:gd name="connsiteY3" fmla="*/ 2051888 h 2708211"/>
              <a:gd name="connsiteX4" fmla="*/ 7542015 w 7544780"/>
              <a:gd name="connsiteY4" fmla="*/ 2704291 h 2708211"/>
              <a:gd name="connsiteX5" fmla="*/ 4844316 w 7544780"/>
              <a:gd name="connsiteY5" fmla="*/ 2708211 h 2708211"/>
              <a:gd name="connsiteX6" fmla="*/ 0 w 7544780"/>
              <a:gd name="connsiteY6" fmla="*/ 2708211 h 2708211"/>
              <a:gd name="connsiteX7" fmla="*/ 0 w 7544780"/>
              <a:gd name="connsiteY7" fmla="*/ 0 h 2708211"/>
              <a:gd name="connsiteX0" fmla="*/ 0 w 7542015"/>
              <a:gd name="connsiteY0" fmla="*/ 0 h 2708211"/>
              <a:gd name="connsiteX1" fmla="*/ 4844316 w 7542015"/>
              <a:gd name="connsiteY1" fmla="*/ 0 h 2708211"/>
              <a:gd name="connsiteX2" fmla="*/ 4832742 w 7542015"/>
              <a:gd name="connsiteY2" fmla="*/ 2101992 h 2708211"/>
              <a:gd name="connsiteX3" fmla="*/ 7538364 w 7542015"/>
              <a:gd name="connsiteY3" fmla="*/ 2051888 h 2708211"/>
              <a:gd name="connsiteX4" fmla="*/ 7542015 w 7542015"/>
              <a:gd name="connsiteY4" fmla="*/ 2704291 h 2708211"/>
              <a:gd name="connsiteX5" fmla="*/ 4844316 w 7542015"/>
              <a:gd name="connsiteY5" fmla="*/ 2708211 h 2708211"/>
              <a:gd name="connsiteX6" fmla="*/ 0 w 7542015"/>
              <a:gd name="connsiteY6" fmla="*/ 2708211 h 2708211"/>
              <a:gd name="connsiteX7" fmla="*/ 0 w 7542015"/>
              <a:gd name="connsiteY7" fmla="*/ 0 h 2708211"/>
              <a:gd name="connsiteX0" fmla="*/ 0 w 7552661"/>
              <a:gd name="connsiteY0" fmla="*/ 0 h 2708211"/>
              <a:gd name="connsiteX1" fmla="*/ 4844316 w 7552661"/>
              <a:gd name="connsiteY1" fmla="*/ 0 h 2708211"/>
              <a:gd name="connsiteX2" fmla="*/ 4832742 w 7552661"/>
              <a:gd name="connsiteY2" fmla="*/ 2101992 h 2708211"/>
              <a:gd name="connsiteX3" fmla="*/ 7552651 w 7552661"/>
              <a:gd name="connsiteY3" fmla="*/ 2051888 h 2708211"/>
              <a:gd name="connsiteX4" fmla="*/ 7542015 w 7552661"/>
              <a:gd name="connsiteY4" fmla="*/ 2704291 h 2708211"/>
              <a:gd name="connsiteX5" fmla="*/ 4844316 w 7552661"/>
              <a:gd name="connsiteY5" fmla="*/ 2708211 h 2708211"/>
              <a:gd name="connsiteX6" fmla="*/ 0 w 7552661"/>
              <a:gd name="connsiteY6" fmla="*/ 2708211 h 2708211"/>
              <a:gd name="connsiteX7" fmla="*/ 0 w 7552661"/>
              <a:gd name="connsiteY7" fmla="*/ 0 h 2708211"/>
              <a:gd name="connsiteX0" fmla="*/ 0 w 7547903"/>
              <a:gd name="connsiteY0" fmla="*/ 0 h 2708211"/>
              <a:gd name="connsiteX1" fmla="*/ 4844316 w 7547903"/>
              <a:gd name="connsiteY1" fmla="*/ 0 h 2708211"/>
              <a:gd name="connsiteX2" fmla="*/ 4832742 w 7547903"/>
              <a:gd name="connsiteY2" fmla="*/ 2101992 h 2708211"/>
              <a:gd name="connsiteX3" fmla="*/ 7547888 w 7547903"/>
              <a:gd name="connsiteY3" fmla="*/ 2051888 h 2708211"/>
              <a:gd name="connsiteX4" fmla="*/ 7542015 w 7547903"/>
              <a:gd name="connsiteY4" fmla="*/ 2704291 h 2708211"/>
              <a:gd name="connsiteX5" fmla="*/ 4844316 w 7547903"/>
              <a:gd name="connsiteY5" fmla="*/ 2708211 h 2708211"/>
              <a:gd name="connsiteX6" fmla="*/ 0 w 7547903"/>
              <a:gd name="connsiteY6" fmla="*/ 2708211 h 2708211"/>
              <a:gd name="connsiteX7" fmla="*/ 0 w 7547903"/>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2015 w 7547888"/>
              <a:gd name="connsiteY4" fmla="*/ 2704291 h 2708211"/>
              <a:gd name="connsiteX5" fmla="*/ 4844316 w 7547888"/>
              <a:gd name="connsiteY5" fmla="*/ 2708211 h 2708211"/>
              <a:gd name="connsiteX6" fmla="*/ 0 w 7547888"/>
              <a:gd name="connsiteY6" fmla="*/ 2708211 h 2708211"/>
              <a:gd name="connsiteX7" fmla="*/ 0 w 7547888"/>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6778 w 7547888"/>
              <a:gd name="connsiteY4" fmla="*/ 2699529 h 2708211"/>
              <a:gd name="connsiteX5" fmla="*/ 4844316 w 7547888"/>
              <a:gd name="connsiteY5" fmla="*/ 2708211 h 2708211"/>
              <a:gd name="connsiteX6" fmla="*/ 0 w 7547888"/>
              <a:gd name="connsiteY6" fmla="*/ 2708211 h 2708211"/>
              <a:gd name="connsiteX7" fmla="*/ 0 w 7547888"/>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6778 w 7547888"/>
              <a:gd name="connsiteY4" fmla="*/ 2699529 h 2708211"/>
              <a:gd name="connsiteX5" fmla="*/ 4844316 w 7547888"/>
              <a:gd name="connsiteY5" fmla="*/ 2708211 h 2708211"/>
              <a:gd name="connsiteX6" fmla="*/ 0 w 7547888"/>
              <a:gd name="connsiteY6" fmla="*/ 2708211 h 2708211"/>
              <a:gd name="connsiteX7" fmla="*/ 0 w 7547888"/>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6778 w 7547888"/>
              <a:gd name="connsiteY4" fmla="*/ 2699529 h 2708211"/>
              <a:gd name="connsiteX5" fmla="*/ 4844316 w 7547888"/>
              <a:gd name="connsiteY5" fmla="*/ 2708211 h 2708211"/>
              <a:gd name="connsiteX6" fmla="*/ 0 w 7547888"/>
              <a:gd name="connsiteY6" fmla="*/ 2708211 h 2708211"/>
              <a:gd name="connsiteX7" fmla="*/ 0 w 7547888"/>
              <a:gd name="connsiteY7" fmla="*/ 0 h 2708211"/>
              <a:gd name="connsiteX0" fmla="*/ 0 w 7546778"/>
              <a:gd name="connsiteY0" fmla="*/ 0 h 2708211"/>
              <a:gd name="connsiteX1" fmla="*/ 4844316 w 7546778"/>
              <a:gd name="connsiteY1" fmla="*/ 0 h 2708211"/>
              <a:gd name="connsiteX2" fmla="*/ 4832742 w 7546778"/>
              <a:gd name="connsiteY2" fmla="*/ 2101992 h 2708211"/>
              <a:gd name="connsiteX3" fmla="*/ 7543126 w 7546778"/>
              <a:gd name="connsiteY3" fmla="*/ 2209051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32742 w 7546778"/>
              <a:gd name="connsiteY2" fmla="*/ 210199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42267 w 7546778"/>
              <a:gd name="connsiteY2" fmla="*/ 215914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42267 w 7546778"/>
              <a:gd name="connsiteY2" fmla="*/ 215914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42267 w 7546778"/>
              <a:gd name="connsiteY2" fmla="*/ 215914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6778" h="2708211">
                <a:moveTo>
                  <a:pt x="0" y="0"/>
                </a:moveTo>
                <a:lnTo>
                  <a:pt x="4844316" y="0"/>
                </a:lnTo>
                <a:cubicBezTo>
                  <a:pt x="4844193" y="1031500"/>
                  <a:pt x="4839693" y="1703839"/>
                  <a:pt x="4842267" y="2159142"/>
                </a:cubicBezTo>
                <a:lnTo>
                  <a:pt x="7543126" y="2161426"/>
                </a:lnTo>
                <a:cubicBezTo>
                  <a:pt x="7534086" y="2679685"/>
                  <a:pt x="7546612" y="2324420"/>
                  <a:pt x="7546778" y="2699529"/>
                </a:cubicBezTo>
                <a:cubicBezTo>
                  <a:pt x="7120576" y="2705360"/>
                  <a:pt x="7539681" y="2705778"/>
                  <a:pt x="4844316" y="2708211"/>
                </a:cubicBezTo>
                <a:lnTo>
                  <a:pt x="0" y="2708211"/>
                </a:lnTo>
                <a:lnTo>
                  <a:pt x="0" y="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755F9642-B752-4A3E-929F-5A67CAB87FC9}" type="slidenum">
              <a:rPr lang="en-US" smtClean="0"/>
              <a:pPr>
                <a:defRPr/>
              </a:pPr>
              <a:t>13</a:t>
            </a:fld>
            <a:endParaRPr lang="en-US"/>
          </a:p>
        </p:txBody>
      </p:sp>
      <p:sp>
        <p:nvSpPr>
          <p:cNvPr id="2" name="Title 1"/>
          <p:cNvSpPr>
            <a:spLocks noGrp="1"/>
          </p:cNvSpPr>
          <p:nvPr>
            <p:ph type="title"/>
          </p:nvPr>
        </p:nvSpPr>
        <p:spPr>
          <a:xfrm>
            <a:off x="1400946" y="306411"/>
            <a:ext cx="6289158" cy="762000"/>
          </a:xfrm>
          <a:ln w="38100"/>
        </p:spPr>
        <p:txBody>
          <a:bodyPr>
            <a:normAutofit fontScale="90000"/>
          </a:bodyPr>
          <a:lstStyle/>
          <a:p>
            <a:r>
              <a:rPr lang="en-US" sz="2700" dirty="0" smtClean="0"/>
              <a:t>Rapid Response Space Works Operations</a:t>
            </a:r>
            <a:br>
              <a:rPr lang="en-US" sz="2700" dirty="0" smtClean="0"/>
            </a:br>
            <a:r>
              <a:rPr lang="en-US" sz="2200" i="1" dirty="0" smtClean="0"/>
              <a:t>Focal Point for Rapid Development</a:t>
            </a:r>
            <a:endParaRPr lang="en-US" sz="2400" i="1" dirty="0"/>
          </a:p>
        </p:txBody>
      </p:sp>
      <p:sp>
        <p:nvSpPr>
          <p:cNvPr id="19" name="TextBox 18"/>
          <p:cNvSpPr txBox="1"/>
          <p:nvPr/>
        </p:nvSpPr>
        <p:spPr>
          <a:xfrm>
            <a:off x="115987" y="1695702"/>
            <a:ext cx="1272131" cy="548971"/>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Threats </a:t>
            </a:r>
          </a:p>
          <a:p>
            <a:pPr algn="ctr"/>
            <a:r>
              <a:rPr lang="en-US" sz="1500" b="1" dirty="0" smtClean="0">
                <a:solidFill>
                  <a:schemeClr val="bg1"/>
                </a:solidFill>
              </a:rPr>
              <a:t>and Need</a:t>
            </a:r>
            <a:endParaRPr lang="en-US" sz="1500" b="1" dirty="0">
              <a:solidFill>
                <a:schemeClr val="bg1"/>
              </a:solidFill>
            </a:endParaRPr>
          </a:p>
        </p:txBody>
      </p:sp>
      <p:sp>
        <p:nvSpPr>
          <p:cNvPr id="20" name="TextBox 19"/>
          <p:cNvSpPr txBox="1"/>
          <p:nvPr/>
        </p:nvSpPr>
        <p:spPr>
          <a:xfrm>
            <a:off x="1492902" y="1695702"/>
            <a:ext cx="1420542" cy="810581"/>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Plan and</a:t>
            </a:r>
          </a:p>
          <a:p>
            <a:pPr algn="ctr"/>
            <a:r>
              <a:rPr lang="en-US" sz="1500" b="1" dirty="0" smtClean="0">
                <a:solidFill>
                  <a:schemeClr val="bg1"/>
                </a:solidFill>
              </a:rPr>
              <a:t>Mission Design</a:t>
            </a:r>
          </a:p>
        </p:txBody>
      </p:sp>
      <p:sp>
        <p:nvSpPr>
          <p:cNvPr id="21" name="TextBox 20"/>
          <p:cNvSpPr txBox="1"/>
          <p:nvPr/>
        </p:nvSpPr>
        <p:spPr>
          <a:xfrm>
            <a:off x="3016900" y="1695702"/>
            <a:ext cx="1442366" cy="779804"/>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Design, Space Qualification</a:t>
            </a:r>
            <a:endParaRPr lang="en-US" sz="1500" b="1" dirty="0">
              <a:solidFill>
                <a:schemeClr val="bg1"/>
              </a:solidFill>
            </a:endParaRPr>
          </a:p>
        </p:txBody>
      </p:sp>
      <p:sp>
        <p:nvSpPr>
          <p:cNvPr id="22" name="TextBox 21"/>
          <p:cNvSpPr txBox="1"/>
          <p:nvPr/>
        </p:nvSpPr>
        <p:spPr>
          <a:xfrm>
            <a:off x="4609431" y="1695702"/>
            <a:ext cx="1636776" cy="346249"/>
          </a:xfrm>
          <a:prstGeom prst="rect">
            <a:avLst/>
          </a:prstGeom>
          <a:solidFill>
            <a:srgbClr val="0070C0"/>
          </a:solidFill>
          <a:ln>
            <a:solidFill>
              <a:schemeClr val="tx1"/>
            </a:solidFill>
          </a:ln>
        </p:spPr>
        <p:txBody>
          <a:bodyPr wrap="square" lIns="86462" tIns="43231" rIns="86462" bIns="43231" rtlCol="0">
            <a:spAutoFit/>
          </a:bodyPr>
          <a:lstStyle/>
          <a:p>
            <a:pPr algn="ctr"/>
            <a:r>
              <a:rPr lang="en-US" sz="1700" b="1" dirty="0" smtClean="0">
                <a:solidFill>
                  <a:schemeClr val="bg1"/>
                </a:solidFill>
              </a:rPr>
              <a:t>AI&amp;T</a:t>
            </a:r>
            <a:endParaRPr lang="en-US" sz="1700" b="1" dirty="0">
              <a:solidFill>
                <a:schemeClr val="bg1"/>
              </a:solidFill>
            </a:endParaRPr>
          </a:p>
        </p:txBody>
      </p:sp>
      <p:sp>
        <p:nvSpPr>
          <p:cNvPr id="23" name="TextBox 22"/>
          <p:cNvSpPr txBox="1"/>
          <p:nvPr/>
        </p:nvSpPr>
        <p:spPr>
          <a:xfrm>
            <a:off x="6385882" y="1695702"/>
            <a:ext cx="1200510" cy="887525"/>
          </a:xfrm>
          <a:prstGeom prst="rect">
            <a:avLst/>
          </a:prstGeom>
          <a:solidFill>
            <a:srgbClr val="0070C0"/>
          </a:solidFill>
          <a:ln>
            <a:solidFill>
              <a:schemeClr val="tx1"/>
            </a:solidFill>
          </a:ln>
        </p:spPr>
        <p:txBody>
          <a:bodyPr wrap="square" lIns="86462" tIns="43231" rIns="86462" bIns="43231" rtlCol="0">
            <a:spAutoFit/>
          </a:bodyPr>
          <a:lstStyle/>
          <a:p>
            <a:pPr algn="ctr"/>
            <a:r>
              <a:rPr lang="en-US" sz="1300" b="1" dirty="0" smtClean="0">
                <a:solidFill>
                  <a:schemeClr val="bg1"/>
                </a:solidFill>
              </a:rPr>
              <a:t>Deliver</a:t>
            </a:r>
          </a:p>
          <a:p>
            <a:pPr algn="ctr"/>
            <a:r>
              <a:rPr lang="en-US" sz="1300" b="1" dirty="0" smtClean="0">
                <a:solidFill>
                  <a:schemeClr val="bg1"/>
                </a:solidFill>
              </a:rPr>
              <a:t>Booster</a:t>
            </a:r>
          </a:p>
          <a:p>
            <a:pPr algn="ctr"/>
            <a:r>
              <a:rPr lang="en-US" sz="1300" b="1" dirty="0" err="1" smtClean="0">
                <a:solidFill>
                  <a:schemeClr val="bg1"/>
                </a:solidFill>
              </a:rPr>
              <a:t>AI&amp;T</a:t>
            </a:r>
            <a:r>
              <a:rPr lang="en-US" sz="1300" b="1" dirty="0" smtClean="0">
                <a:solidFill>
                  <a:schemeClr val="bg1"/>
                </a:solidFill>
              </a:rPr>
              <a:t> </a:t>
            </a:r>
          </a:p>
          <a:p>
            <a:pPr algn="ctr"/>
            <a:r>
              <a:rPr lang="en-US" sz="1300" b="1" dirty="0" smtClean="0">
                <a:solidFill>
                  <a:schemeClr val="bg1"/>
                </a:solidFill>
              </a:rPr>
              <a:t>Launch</a:t>
            </a:r>
          </a:p>
        </p:txBody>
      </p:sp>
      <p:sp>
        <p:nvSpPr>
          <p:cNvPr id="24" name="TextBox 23"/>
          <p:cNvSpPr txBox="1"/>
          <p:nvPr/>
        </p:nvSpPr>
        <p:spPr>
          <a:xfrm>
            <a:off x="7758132" y="1695702"/>
            <a:ext cx="1053708" cy="564360"/>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Operate,</a:t>
            </a:r>
          </a:p>
          <a:p>
            <a:pPr algn="ctr"/>
            <a:r>
              <a:rPr lang="en-US" sz="1500" b="1" dirty="0" smtClean="0">
                <a:solidFill>
                  <a:schemeClr val="bg1"/>
                </a:solidFill>
              </a:rPr>
              <a:t>Sustain</a:t>
            </a:r>
          </a:p>
        </p:txBody>
      </p:sp>
      <p:pic>
        <p:nvPicPr>
          <p:cNvPr id="1026" name="Picture 2"/>
          <p:cNvPicPr>
            <a:picLocks noChangeAspect="1" noChangeArrowheads="1"/>
          </p:cNvPicPr>
          <p:nvPr/>
        </p:nvPicPr>
        <p:blipFill>
          <a:blip r:embed="rId3" cstate="email"/>
          <a:srcRect/>
          <a:stretch>
            <a:fillRect/>
          </a:stretch>
        </p:blipFill>
        <p:spPr bwMode="auto">
          <a:xfrm>
            <a:off x="115377" y="2316097"/>
            <a:ext cx="1272132" cy="842580"/>
          </a:xfrm>
          <a:prstGeom prst="rect">
            <a:avLst/>
          </a:prstGeom>
          <a:noFill/>
          <a:ln w="9525">
            <a:noFill/>
            <a:miter lim="800000"/>
            <a:headEnd/>
            <a:tailEnd/>
          </a:ln>
          <a:effectLst/>
        </p:spPr>
      </p:pic>
      <p:pic>
        <p:nvPicPr>
          <p:cNvPr id="58" name="Picture 14" descr="http://rds.yahoo.com/_ylt=A2KJke6atZRN2WEAYxCjzbkF/SIG=13rfgv3q5/EXP=1301620250/**http%3a/2.bp.blogspot.com/_Bq5v8T4ediQ/S8qlimHLKTI/AAAAAAAAAl4/1B40aD4WAmQ/s1600/Minotaur_TacSat3_lo.jpg"/>
          <p:cNvPicPr>
            <a:picLocks noChangeAspect="1" noChangeArrowheads="1"/>
          </p:cNvPicPr>
          <p:nvPr/>
        </p:nvPicPr>
        <p:blipFill>
          <a:blip r:embed="rId4" cstate="email"/>
          <a:srcRect/>
          <a:stretch>
            <a:fillRect/>
          </a:stretch>
        </p:blipFill>
        <p:spPr bwMode="auto">
          <a:xfrm>
            <a:off x="6642236" y="2699227"/>
            <a:ext cx="599512" cy="784400"/>
          </a:xfrm>
          <a:prstGeom prst="rect">
            <a:avLst/>
          </a:prstGeom>
          <a:noFill/>
        </p:spPr>
      </p:pic>
      <p:pic>
        <p:nvPicPr>
          <p:cNvPr id="60" name="Picture 13" descr="tacsat2test.jpg"/>
          <p:cNvPicPr>
            <a:picLocks noChangeAspect="1"/>
          </p:cNvPicPr>
          <p:nvPr/>
        </p:nvPicPr>
        <p:blipFill rotWithShape="1">
          <a:blip r:embed="rId5" cstate="email"/>
          <a:srcRect/>
          <a:stretch/>
        </p:blipFill>
        <p:spPr bwMode="auto">
          <a:xfrm>
            <a:off x="5537432" y="2126280"/>
            <a:ext cx="662232" cy="567066"/>
          </a:xfrm>
          <a:prstGeom prst="rect">
            <a:avLst/>
          </a:prstGeom>
          <a:noFill/>
          <a:ln w="9525">
            <a:noFill/>
            <a:miter lim="800000"/>
            <a:headEnd/>
            <a:tailEnd/>
          </a:ln>
        </p:spPr>
      </p:pic>
      <p:sp>
        <p:nvSpPr>
          <p:cNvPr id="46" name="TextBox 45"/>
          <p:cNvSpPr txBox="1"/>
          <p:nvPr/>
        </p:nvSpPr>
        <p:spPr>
          <a:xfrm>
            <a:off x="386449" y="4810269"/>
            <a:ext cx="2069880" cy="949089"/>
          </a:xfrm>
          <a:prstGeom prst="rect">
            <a:avLst/>
          </a:prstGeom>
          <a:solidFill>
            <a:srgbClr val="FFFF99"/>
          </a:solidFill>
          <a:ln>
            <a:solidFill>
              <a:schemeClr val="tx1"/>
            </a:solidFill>
          </a:ln>
        </p:spPr>
        <p:txBody>
          <a:bodyPr wrap="square" lIns="86470" tIns="43235" rIns="86470" bIns="43235" rtlCol="0">
            <a:spAutoFit/>
          </a:bodyPr>
          <a:lstStyle/>
          <a:p>
            <a:pPr algn="ctr"/>
            <a:r>
              <a:rPr lang="en-US" sz="1400" b="1" dirty="0" smtClean="0"/>
              <a:t>STRATCOM ORDERS A SPACE NEED—RRSW BUILDS IT AND DELIVERS IT</a:t>
            </a:r>
            <a:endParaRPr lang="en-US" sz="1400" dirty="0"/>
          </a:p>
        </p:txBody>
      </p:sp>
      <p:pic>
        <p:nvPicPr>
          <p:cNvPr id="47" name="Picture 2" descr="C:\Users\vav6931\Documents\Lean Innovation and Design\RRSW\Material Handling\AI&amp;T Year Review\Containers\c130_load_-_usaf.jpg"/>
          <p:cNvPicPr>
            <a:picLocks noChangeAspect="1" noChangeArrowheads="1"/>
          </p:cNvPicPr>
          <p:nvPr/>
        </p:nvPicPr>
        <p:blipFill>
          <a:blip r:embed="rId6" cstate="email"/>
          <a:srcRect/>
          <a:stretch>
            <a:fillRect/>
          </a:stretch>
        </p:blipFill>
        <p:spPr bwMode="auto">
          <a:xfrm>
            <a:off x="6723529" y="3904741"/>
            <a:ext cx="575690" cy="425021"/>
          </a:xfrm>
          <a:prstGeom prst="rect">
            <a:avLst/>
          </a:prstGeom>
          <a:noFill/>
        </p:spPr>
      </p:pic>
      <p:pic>
        <p:nvPicPr>
          <p:cNvPr id="48" name="Picture 2"/>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7694525" y="3226518"/>
            <a:ext cx="766365" cy="518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555046" y="2570713"/>
            <a:ext cx="1364130" cy="654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0" name="Picture 69" descr="C:\SpaceWorks\MSV\T2E V7\Report Images\1d.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8387219" y="2679923"/>
            <a:ext cx="601891" cy="720119"/>
          </a:xfrm>
          <a:prstGeom prst="rect">
            <a:avLst/>
          </a:prstGeom>
          <a:noFill/>
        </p:spPr>
      </p:pic>
      <p:pic>
        <p:nvPicPr>
          <p:cNvPr id="71" name="Picture 4"/>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3096802" y="2551484"/>
            <a:ext cx="761143" cy="5775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 name="Picture 6"/>
          <p:cNvPicPr>
            <a:picLocks noChangeAspect="1" noChangeArrowheads="1"/>
          </p:cNvPicPr>
          <p:nvPr/>
        </p:nvPicPr>
        <p:blipFill rotWithShape="1">
          <a:blip r:embed="rId11" cstate="email">
            <a:extLst>
              <a:ext uri="{28A0092B-C50C-407E-A947-70E740481C1C}">
                <a14:useLocalDpi xmlns="" xmlns:a14="http://schemas.microsoft.com/office/drawing/2010/main" val="0"/>
              </a:ext>
            </a:extLst>
          </a:blip>
          <a:srcRect/>
          <a:stretch/>
        </p:blipFill>
        <p:spPr bwMode="auto">
          <a:xfrm>
            <a:off x="3096802" y="3294464"/>
            <a:ext cx="1000121" cy="484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 name="Picture 72"/>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3570206" y="2898212"/>
            <a:ext cx="853085" cy="481458"/>
          </a:xfrm>
          <a:prstGeom prst="rect">
            <a:avLst/>
          </a:prstGeom>
        </p:spPr>
      </p:pic>
      <p:pic>
        <p:nvPicPr>
          <p:cNvPr id="74" name="Picture 2" descr="C:\SpaceWorks\PnP-2 Hex\Configurations\July 2010\Configuration Images\Panels With Components\Payload CS.JP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5040854" y="2996419"/>
            <a:ext cx="296159" cy="52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2" descr="C:\SpaceWorks\Data\7068 – MEI, RRSW Task 1\T2E V4\110.JPG"/>
          <p:cNvPicPr>
            <a:picLocks noChangeAspect="1" noChangeArrowheads="1"/>
          </p:cNvPicPr>
          <p:nvPr/>
        </p:nvPicPr>
        <p:blipFill rotWithShape="1">
          <a:blip r:embed="rId14" cstate="email">
            <a:extLst>
              <a:ext uri="{28A0092B-C50C-407E-A947-70E740481C1C}">
                <a14:useLocalDpi xmlns="" xmlns:a14="http://schemas.microsoft.com/office/drawing/2010/main"/>
              </a:ext>
            </a:extLst>
          </a:blip>
          <a:srcRect/>
          <a:stretch/>
        </p:blipFill>
        <p:spPr bwMode="auto">
          <a:xfrm>
            <a:off x="4605801" y="3548643"/>
            <a:ext cx="736182" cy="460114"/>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75"/>
          <p:cNvPicPr>
            <a:picLocks noChangeAspect="1"/>
          </p:cNvPicPr>
          <p:nvPr/>
        </p:nvPicPr>
        <p:blipFill rotWithShape="1">
          <a:blip r:embed="rId15" cstate="email">
            <a:extLst>
              <a:ext uri="{28A0092B-C50C-407E-A947-70E740481C1C}">
                <a14:useLocalDpi xmlns="" xmlns:a14="http://schemas.microsoft.com/office/drawing/2010/main"/>
              </a:ext>
            </a:extLst>
          </a:blip>
          <a:srcRect/>
          <a:stretch/>
        </p:blipFill>
        <p:spPr>
          <a:xfrm>
            <a:off x="5636827" y="3050597"/>
            <a:ext cx="443343" cy="846250"/>
          </a:xfrm>
          <a:prstGeom prst="rect">
            <a:avLst/>
          </a:prstGeom>
        </p:spPr>
      </p:pic>
      <p:sp>
        <p:nvSpPr>
          <p:cNvPr id="77" name="Right Arrow 76"/>
          <p:cNvSpPr/>
          <p:nvPr/>
        </p:nvSpPr>
        <p:spPr bwMode="auto">
          <a:xfrm rot="866571">
            <a:off x="5343858" y="3147286"/>
            <a:ext cx="296807" cy="222496"/>
          </a:xfrm>
          <a:prstGeom prst="right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8" name="Right Arrow 77"/>
          <p:cNvSpPr/>
          <p:nvPr/>
        </p:nvSpPr>
        <p:spPr bwMode="auto">
          <a:xfrm rot="21078917">
            <a:off x="5348020" y="3651968"/>
            <a:ext cx="281427" cy="222496"/>
          </a:xfrm>
          <a:prstGeom prst="right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0" name="TextBox 79"/>
          <p:cNvSpPr txBox="1"/>
          <p:nvPr/>
        </p:nvSpPr>
        <p:spPr>
          <a:xfrm>
            <a:off x="5471113" y="2679923"/>
            <a:ext cx="869561"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Flight System</a:t>
            </a:r>
            <a:endParaRPr kumimoji="0" lang="en-US" sz="1050" b="1" i="0" u="none" strike="noStrike" kern="0" cap="none" spc="0" normalizeH="0" baseline="0" noProof="0" dirty="0">
              <a:ln>
                <a:noFill/>
              </a:ln>
              <a:solidFill>
                <a:srgbClr val="333399"/>
              </a:solidFill>
              <a:effectLst/>
              <a:uLnTx/>
              <a:uFillTx/>
            </a:endParaRPr>
          </a:p>
        </p:txBody>
      </p:sp>
      <p:sp>
        <p:nvSpPr>
          <p:cNvPr id="84" name="TextBox 83"/>
          <p:cNvSpPr txBox="1"/>
          <p:nvPr/>
        </p:nvSpPr>
        <p:spPr>
          <a:xfrm>
            <a:off x="4423291" y="3965561"/>
            <a:ext cx="1151487"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Bus Modular Components</a:t>
            </a:r>
            <a:endParaRPr kumimoji="0" lang="en-US" sz="1050" b="1" i="0" u="none" strike="noStrike" kern="0" cap="none" spc="0" normalizeH="0" baseline="0" noProof="0" dirty="0">
              <a:ln>
                <a:noFill/>
              </a:ln>
              <a:solidFill>
                <a:srgbClr val="333399"/>
              </a:solidFill>
              <a:effectLst/>
              <a:uLnTx/>
              <a:uFillTx/>
            </a:endParaRPr>
          </a:p>
        </p:txBody>
      </p:sp>
      <p:pic>
        <p:nvPicPr>
          <p:cNvPr id="63" name="Picture 5"/>
          <p:cNvPicPr>
            <a:picLocks noChangeAspect="1" noChangeArrowheads="1"/>
          </p:cNvPicPr>
          <p:nvPr/>
        </p:nvPicPr>
        <p:blipFill rotWithShape="1">
          <a:blip r:embed="rId16" cstate="email">
            <a:extLst>
              <a:ext uri="{28A0092B-C50C-407E-A947-70E740481C1C}">
                <a14:useLocalDpi xmlns="" xmlns:a14="http://schemas.microsoft.com/office/drawing/2010/main" val="0"/>
              </a:ext>
            </a:extLst>
          </a:blip>
          <a:srcRect/>
          <a:stretch/>
        </p:blipFill>
        <p:spPr bwMode="auto">
          <a:xfrm>
            <a:off x="4609431" y="2950706"/>
            <a:ext cx="304875" cy="583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 name="Picture 2" descr="C:\Dale\rrsw\rrsw pics\IMG_1112.JPG"/>
          <p:cNvPicPr>
            <a:picLocks noChangeAspect="1" noChangeArrowheads="1"/>
          </p:cNvPicPr>
          <p:nvPr/>
        </p:nvPicPr>
        <p:blipFill>
          <a:blip r:embed="rId17" cstate="email">
            <a:extLst>
              <a:ext uri="{28A0092B-C50C-407E-A947-70E740481C1C}">
                <a14:useLocalDpi xmlns="" xmlns:a14="http://schemas.microsoft.com/office/drawing/2010/main" val="0"/>
              </a:ext>
            </a:extLst>
          </a:blip>
          <a:srcRect/>
          <a:stretch>
            <a:fillRect/>
          </a:stretch>
        </p:blipFill>
        <p:spPr bwMode="auto">
          <a:xfrm>
            <a:off x="4609431" y="2112925"/>
            <a:ext cx="773894" cy="580421"/>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TextBox 82"/>
          <p:cNvSpPr txBox="1"/>
          <p:nvPr/>
        </p:nvSpPr>
        <p:spPr>
          <a:xfrm>
            <a:off x="4640905" y="2717157"/>
            <a:ext cx="78691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333399"/>
                </a:solidFill>
                <a:effectLst/>
                <a:uLnTx/>
                <a:uFillTx/>
              </a:rPr>
              <a:t>P</a:t>
            </a:r>
            <a:r>
              <a:rPr kumimoji="0" lang="en-US" sz="1050" b="1" i="0" u="none" strike="noStrike" kern="0" cap="none" spc="0" normalizeH="0" baseline="0" noProof="0" dirty="0" smtClean="0">
                <a:ln>
                  <a:noFill/>
                </a:ln>
                <a:solidFill>
                  <a:srgbClr val="333399"/>
                </a:solidFill>
                <a:effectLst/>
                <a:uLnTx/>
                <a:uFillTx/>
              </a:rPr>
              <a:t>ayloads</a:t>
            </a:r>
            <a:endParaRPr kumimoji="0" lang="en-US" sz="1050" b="1" i="0" u="none" strike="noStrike" kern="0" cap="none" spc="0" normalizeH="0" baseline="0" noProof="0" dirty="0">
              <a:ln>
                <a:noFill/>
              </a:ln>
              <a:solidFill>
                <a:srgbClr val="333399"/>
              </a:solidFill>
              <a:effectLst/>
              <a:uLnTx/>
              <a:uFillTx/>
            </a:endParaRPr>
          </a:p>
        </p:txBody>
      </p:sp>
      <p:pic>
        <p:nvPicPr>
          <p:cNvPr id="92" name="Picture 2"/>
          <p:cNvPicPr>
            <a:picLocks noChangeAspect="1" noChangeArrowheads="1"/>
          </p:cNvPicPr>
          <p:nvPr/>
        </p:nvPicPr>
        <p:blipFill>
          <a:blip r:embed="rId18" cstate="email">
            <a:extLst>
              <a:ext uri="{28A0092B-C50C-407E-A947-70E740481C1C}">
                <a14:useLocalDpi xmlns="" xmlns:a14="http://schemas.microsoft.com/office/drawing/2010/main" val="0"/>
              </a:ext>
            </a:extLst>
          </a:blip>
          <a:srcRect/>
          <a:stretch>
            <a:fillRect/>
          </a:stretch>
        </p:blipFill>
        <p:spPr bwMode="auto">
          <a:xfrm>
            <a:off x="2017057" y="3333259"/>
            <a:ext cx="332393" cy="890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6" name="Straight Connector 65"/>
          <p:cNvCxnSpPr/>
          <p:nvPr/>
        </p:nvCxnSpPr>
        <p:spPr bwMode="auto">
          <a:xfrm>
            <a:off x="2966000" y="1655139"/>
            <a:ext cx="0" cy="2700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4523468" y="1655139"/>
            <a:ext cx="0" cy="270821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7661548" y="1684663"/>
            <a:ext cx="0" cy="267868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9" name="Picture 2"/>
          <p:cNvPicPr>
            <a:picLocks noChangeAspect="1" noChangeArrowheads="1"/>
          </p:cNvPicPr>
          <p:nvPr/>
        </p:nvPicPr>
        <p:blipFill rotWithShape="1">
          <a:blip r:embed="rId19" cstate="email">
            <a:extLst>
              <a:ext uri="{28A0092B-C50C-407E-A947-70E740481C1C}">
                <a14:useLocalDpi xmlns="" xmlns:a14="http://schemas.microsoft.com/office/drawing/2010/main" val="0"/>
              </a:ext>
            </a:extLst>
          </a:blip>
          <a:srcRect/>
          <a:stretch/>
        </p:blipFill>
        <p:spPr bwMode="auto">
          <a:xfrm>
            <a:off x="7641298" y="2301170"/>
            <a:ext cx="879507" cy="582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 name="Picture 80"/>
          <p:cNvPicPr>
            <a:picLocks noChangeAspect="1"/>
          </p:cNvPicPr>
          <p:nvPr/>
        </p:nvPicPr>
        <p:blipFill rotWithShape="1">
          <a:blip r:embed="rId20" cstate="email">
            <a:extLst>
              <a:ext uri="{BEBA8EAE-BF5A-486C-A8C5-ECC9F3942E4B}">
                <a14:imgProps xmlns="" xmlns:a14="http://schemas.microsoft.com/office/drawing/2010/main">
                  <a14:imgLayer r:embed="rId21">
                    <a14:imgEffect>
                      <a14:backgroundRemoval t="0" b="100000" l="0" r="100000"/>
                    </a14:imgEffect>
                  </a14:imgLayer>
                </a14:imgProps>
              </a:ext>
              <a:ext uri="{28A0092B-C50C-407E-A947-70E740481C1C}">
                <a14:useLocalDpi xmlns="" xmlns:a14="http://schemas.microsoft.com/office/drawing/2010/main"/>
              </a:ext>
            </a:extLst>
          </a:blip>
          <a:srcRect/>
          <a:stretch/>
        </p:blipFill>
        <p:spPr>
          <a:xfrm>
            <a:off x="8480320" y="4001059"/>
            <a:ext cx="459168" cy="286345"/>
          </a:xfrm>
          <a:prstGeom prst="rect">
            <a:avLst/>
          </a:prstGeom>
        </p:spPr>
      </p:pic>
      <p:sp>
        <p:nvSpPr>
          <p:cNvPr id="82" name="Rectangle 81"/>
          <p:cNvSpPr/>
          <p:nvPr/>
        </p:nvSpPr>
        <p:spPr>
          <a:xfrm>
            <a:off x="7667292" y="4001059"/>
            <a:ext cx="723815" cy="400110"/>
          </a:xfrm>
          <a:prstGeom prst="rect">
            <a:avLst/>
          </a:prstGeom>
        </p:spPr>
        <p:txBody>
          <a:bodyPr wrap="square">
            <a:spAutoFit/>
          </a:bodyPr>
          <a:lstStyle/>
          <a:p>
            <a:r>
              <a:rPr lang="en-US" sz="1000" b="1" dirty="0" smtClean="0">
                <a:solidFill>
                  <a:prstClr val="black"/>
                </a:solidFill>
              </a:rPr>
              <a:t>RRSW GDS</a:t>
            </a:r>
            <a:endParaRPr lang="en-US" sz="1100" dirty="0"/>
          </a:p>
        </p:txBody>
      </p:sp>
      <p:cxnSp>
        <p:nvCxnSpPr>
          <p:cNvPr id="90" name="Straight Connector 89"/>
          <p:cNvCxnSpPr/>
          <p:nvPr/>
        </p:nvCxnSpPr>
        <p:spPr bwMode="auto">
          <a:xfrm>
            <a:off x="6293845" y="1653446"/>
            <a:ext cx="0" cy="27000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93" name="Picture 2" descr="C:\SpaceWorks\PnP-2 Hex\Configurations\July 2010\Configuration Images\Panels With Components\Payload CS.JP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3575716" y="5796713"/>
            <a:ext cx="296159" cy="52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2" descr="C:\SpaceWorks\Data\7068 – MEI, RRSW Task 1\T2E V4\110.JPG"/>
          <p:cNvPicPr>
            <a:picLocks noChangeAspect="1" noChangeArrowheads="1"/>
          </p:cNvPicPr>
          <p:nvPr/>
        </p:nvPicPr>
        <p:blipFill rotWithShape="1">
          <a:blip r:embed="rId14" cstate="email">
            <a:extLst>
              <a:ext uri="{28A0092B-C50C-407E-A947-70E740481C1C}">
                <a14:useLocalDpi xmlns="" xmlns:a14="http://schemas.microsoft.com/office/drawing/2010/main"/>
              </a:ext>
            </a:extLst>
          </a:blip>
          <a:srcRect/>
          <a:stretch/>
        </p:blipFill>
        <p:spPr bwMode="auto">
          <a:xfrm>
            <a:off x="4501012" y="5511396"/>
            <a:ext cx="736182" cy="460114"/>
          </a:xfrm>
          <a:prstGeom prst="rect">
            <a:avLst/>
          </a:prstGeom>
          <a:noFill/>
          <a:extLst>
            <a:ext uri="{909E8E84-426E-40DD-AFC4-6F175D3DCCD1}">
              <a14:hiddenFill xmlns="" xmlns:a14="http://schemas.microsoft.com/office/drawing/2010/main">
                <a:solidFill>
                  <a:srgbClr val="FFFFFF"/>
                </a:solidFill>
              </a14:hiddenFill>
            </a:ext>
          </a:extLst>
        </p:spPr>
      </p:pic>
      <p:sp>
        <p:nvSpPr>
          <p:cNvPr id="95" name="TextBox 94"/>
          <p:cNvSpPr txBox="1"/>
          <p:nvPr/>
        </p:nvSpPr>
        <p:spPr>
          <a:xfrm>
            <a:off x="4327808" y="5985594"/>
            <a:ext cx="1069317"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Bus Modular Components</a:t>
            </a:r>
            <a:endParaRPr kumimoji="0" lang="en-US" sz="1050" b="1" i="0" u="none" strike="noStrike" kern="0" cap="none" spc="0" normalizeH="0" baseline="0" noProof="0" dirty="0">
              <a:ln>
                <a:noFill/>
              </a:ln>
              <a:solidFill>
                <a:srgbClr val="333399"/>
              </a:solidFill>
              <a:effectLst/>
              <a:uLnTx/>
              <a:uFillTx/>
            </a:endParaRPr>
          </a:p>
        </p:txBody>
      </p:sp>
      <p:pic>
        <p:nvPicPr>
          <p:cNvPr id="96" name="Picture 5"/>
          <p:cNvPicPr>
            <a:picLocks noChangeAspect="1" noChangeArrowheads="1"/>
          </p:cNvPicPr>
          <p:nvPr/>
        </p:nvPicPr>
        <p:blipFill rotWithShape="1">
          <a:blip r:embed="rId16" cstate="email">
            <a:extLst>
              <a:ext uri="{28A0092B-C50C-407E-A947-70E740481C1C}">
                <a14:useLocalDpi xmlns="" xmlns:a14="http://schemas.microsoft.com/office/drawing/2010/main" val="0"/>
              </a:ext>
            </a:extLst>
          </a:blip>
          <a:srcRect/>
          <a:stretch/>
        </p:blipFill>
        <p:spPr bwMode="auto">
          <a:xfrm>
            <a:off x="3142151" y="5751750"/>
            <a:ext cx="304875" cy="583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7" name="TextBox 96"/>
          <p:cNvSpPr txBox="1"/>
          <p:nvPr/>
        </p:nvSpPr>
        <p:spPr>
          <a:xfrm>
            <a:off x="3182259" y="5511396"/>
            <a:ext cx="78691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333399"/>
                </a:solidFill>
                <a:effectLst/>
                <a:uLnTx/>
                <a:uFillTx/>
              </a:rPr>
              <a:t>P</a:t>
            </a:r>
            <a:r>
              <a:rPr kumimoji="0" lang="en-US" sz="1050" b="1" i="0" u="none" strike="noStrike" kern="0" cap="none" spc="0" normalizeH="0" baseline="0" noProof="0" dirty="0" smtClean="0">
                <a:ln>
                  <a:noFill/>
                </a:ln>
                <a:solidFill>
                  <a:srgbClr val="333399"/>
                </a:solidFill>
                <a:effectLst/>
                <a:uLnTx/>
                <a:uFillTx/>
              </a:rPr>
              <a:t>ayloads</a:t>
            </a:r>
            <a:endParaRPr kumimoji="0" lang="en-US" sz="1050" b="1" i="0" u="none" strike="noStrike" kern="0" cap="none" spc="0" normalizeH="0" baseline="0" noProof="0" dirty="0">
              <a:ln>
                <a:noFill/>
              </a:ln>
              <a:solidFill>
                <a:srgbClr val="333399"/>
              </a:solidFill>
              <a:effectLst/>
              <a:uLnTx/>
              <a:uFillTx/>
            </a:endParaRPr>
          </a:p>
        </p:txBody>
      </p:sp>
      <p:sp>
        <p:nvSpPr>
          <p:cNvPr id="57" name="Rectangle 56"/>
          <p:cNvSpPr/>
          <p:nvPr/>
        </p:nvSpPr>
        <p:spPr>
          <a:xfrm>
            <a:off x="3060942" y="4878094"/>
            <a:ext cx="2336183" cy="646331"/>
          </a:xfrm>
          <a:prstGeom prst="rect">
            <a:avLst/>
          </a:prstGeom>
          <a:solidFill>
            <a:srgbClr val="0070C0"/>
          </a:solidFill>
          <a:ln>
            <a:solidFill>
              <a:schemeClr val="tx1"/>
            </a:solidFill>
          </a:ln>
        </p:spPr>
        <p:txBody>
          <a:bodyPr wrap="square">
            <a:spAutoFit/>
          </a:bodyPr>
          <a:lstStyle/>
          <a:p>
            <a:pPr algn="ctr">
              <a:defRPr/>
            </a:pPr>
            <a:r>
              <a:rPr lang="en-US" sz="1200" b="1" kern="0" dirty="0" smtClean="0">
                <a:solidFill>
                  <a:schemeClr val="bg1"/>
                </a:solidFill>
              </a:rPr>
              <a:t>Components Provided to RRSW by Contractors Based on Need and Response Time</a:t>
            </a:r>
            <a:endParaRPr lang="en-US" sz="1200" b="1" kern="0" dirty="0">
              <a:solidFill>
                <a:schemeClr val="bg1"/>
              </a:solidFill>
            </a:endParaRPr>
          </a:p>
        </p:txBody>
      </p:sp>
      <p:sp>
        <p:nvSpPr>
          <p:cNvPr id="59" name="Right Arrow 58"/>
          <p:cNvSpPr/>
          <p:nvPr/>
        </p:nvSpPr>
        <p:spPr>
          <a:xfrm>
            <a:off x="1106608" y="3870193"/>
            <a:ext cx="785553"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97"/>
          <p:cNvSpPr/>
          <p:nvPr/>
        </p:nvSpPr>
        <p:spPr>
          <a:xfrm>
            <a:off x="2456328" y="3870193"/>
            <a:ext cx="1059105"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p:cNvSpPr/>
          <p:nvPr/>
        </p:nvSpPr>
        <p:spPr>
          <a:xfrm rot="5400000">
            <a:off x="3524729" y="4391404"/>
            <a:ext cx="371598" cy="394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6200000">
            <a:off x="4877464" y="4391404"/>
            <a:ext cx="371599" cy="394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Arrow 100"/>
          <p:cNvSpPr/>
          <p:nvPr/>
        </p:nvSpPr>
        <p:spPr>
          <a:xfrm>
            <a:off x="5815999" y="3870193"/>
            <a:ext cx="794072"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rot="16200000">
            <a:off x="6827443" y="3494741"/>
            <a:ext cx="347954" cy="394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Arrow 102"/>
          <p:cNvSpPr/>
          <p:nvPr/>
        </p:nvSpPr>
        <p:spPr>
          <a:xfrm>
            <a:off x="7299219" y="2848396"/>
            <a:ext cx="1091888"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Down Arrow 60"/>
          <p:cNvSpPr/>
          <p:nvPr/>
        </p:nvSpPr>
        <p:spPr>
          <a:xfrm>
            <a:off x="8098981" y="3736772"/>
            <a:ext cx="309977" cy="4253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Arrow 103"/>
          <p:cNvSpPr/>
          <p:nvPr/>
        </p:nvSpPr>
        <p:spPr>
          <a:xfrm>
            <a:off x="3907734" y="3870193"/>
            <a:ext cx="665837"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0" y="3374673"/>
            <a:ext cx="1317812"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Need All Weather, Day/Night Coverage in Theater X</a:t>
            </a:r>
            <a:endParaRPr kumimoji="0" lang="en-US" sz="1050" b="1" i="0" u="none" strike="noStrike" kern="0" cap="none" spc="0" normalizeH="0" baseline="0" noProof="0" dirty="0">
              <a:ln>
                <a:noFill/>
              </a:ln>
              <a:solidFill>
                <a:srgbClr val="333399"/>
              </a:solidFill>
              <a:effectLst/>
              <a:uLnTx/>
              <a:uFillTx/>
            </a:endParaRPr>
          </a:p>
        </p:txBody>
      </p:sp>
      <p:sp>
        <p:nvSpPr>
          <p:cNvPr id="62" name="TextBox 61"/>
          <p:cNvSpPr txBox="1"/>
          <p:nvPr/>
        </p:nvSpPr>
        <p:spPr>
          <a:xfrm>
            <a:off x="1397428" y="4340476"/>
            <a:ext cx="930063" cy="261610"/>
          </a:xfrm>
          <a:prstGeom prst="rect">
            <a:avLst/>
          </a:prstGeom>
          <a:noFill/>
        </p:spPr>
        <p:txBody>
          <a:bodyPr wrap="none" rtlCol="0">
            <a:spAutoFit/>
          </a:bodyPr>
          <a:lstStyle/>
          <a:p>
            <a:r>
              <a:rPr lang="en-US" sz="1100" b="1" dirty="0" smtClean="0">
                <a:solidFill>
                  <a:schemeClr val="accent1">
                    <a:lumMod val="75000"/>
                  </a:schemeClr>
                </a:solidFill>
              </a:rPr>
              <a:t>RRSW Ops</a:t>
            </a:r>
            <a:endParaRPr lang="en-US" sz="1100" b="1" dirty="0">
              <a:solidFill>
                <a:schemeClr val="accent1">
                  <a:lumMod val="75000"/>
                </a:schemeClr>
              </a:solidFill>
            </a:endParaRPr>
          </a:p>
        </p:txBody>
      </p:sp>
      <p:sp>
        <p:nvSpPr>
          <p:cNvPr id="106" name="TextBox 105"/>
          <p:cNvSpPr txBox="1"/>
          <p:nvPr/>
        </p:nvSpPr>
        <p:spPr>
          <a:xfrm>
            <a:off x="5657089" y="4486656"/>
            <a:ext cx="3445090" cy="2200602"/>
          </a:xfrm>
          <a:prstGeom prst="rect">
            <a:avLst/>
          </a:prstGeom>
          <a:noFill/>
        </p:spPr>
        <p:txBody>
          <a:bodyPr wrap="square" rtlCol="0">
            <a:spAutoFit/>
          </a:bodyPr>
          <a:lstStyle/>
          <a:p>
            <a:pPr>
              <a:spcBef>
                <a:spcPts val="300"/>
              </a:spcBef>
              <a:spcAft>
                <a:spcPts val="300"/>
              </a:spcAft>
            </a:pPr>
            <a:r>
              <a:rPr lang="en-US" sz="1400" b="1" dirty="0" smtClean="0"/>
              <a:t>RRSW is the </a:t>
            </a:r>
            <a:r>
              <a:rPr lang="en-US" sz="1400" b="1" dirty="0"/>
              <a:t>Focal </a:t>
            </a:r>
            <a:r>
              <a:rPr lang="en-US" sz="1400" b="1" dirty="0" smtClean="0"/>
              <a:t>Point for Satellite and Mission Design and Assembly</a:t>
            </a:r>
          </a:p>
          <a:p>
            <a:pPr marL="285750" indent="-285750">
              <a:spcBef>
                <a:spcPts val="300"/>
              </a:spcBef>
              <a:spcAft>
                <a:spcPts val="300"/>
              </a:spcAft>
              <a:buFontTx/>
              <a:buChar char="-"/>
            </a:pPr>
            <a:r>
              <a:rPr lang="en-US" sz="1400" b="1" dirty="0" smtClean="0"/>
              <a:t>Change Agent for Responsive and Affordable Space</a:t>
            </a:r>
          </a:p>
          <a:p>
            <a:pPr marL="285750" indent="-285750">
              <a:spcBef>
                <a:spcPts val="300"/>
              </a:spcBef>
              <a:spcAft>
                <a:spcPts val="300"/>
              </a:spcAft>
              <a:buFontTx/>
              <a:buChar char="-"/>
            </a:pPr>
            <a:r>
              <a:rPr lang="en-US" sz="1400" b="1" dirty="0" smtClean="0"/>
              <a:t>NRE Cost and Time Driven Down</a:t>
            </a:r>
          </a:p>
          <a:p>
            <a:pPr marL="285750" indent="-285750">
              <a:spcBef>
                <a:spcPts val="300"/>
              </a:spcBef>
              <a:spcAft>
                <a:spcPts val="300"/>
              </a:spcAft>
              <a:buFontTx/>
              <a:buChar char="-"/>
            </a:pPr>
            <a:r>
              <a:rPr lang="en-US" sz="1400" b="1" dirty="0" smtClean="0"/>
              <a:t>Technical Competency Increased</a:t>
            </a:r>
          </a:p>
          <a:p>
            <a:pPr marL="285750" indent="-285750">
              <a:spcBef>
                <a:spcPts val="300"/>
              </a:spcBef>
              <a:spcAft>
                <a:spcPts val="300"/>
              </a:spcAft>
              <a:buFontTx/>
              <a:buChar char="-"/>
            </a:pPr>
            <a:r>
              <a:rPr lang="en-US" sz="1400" b="1" dirty="0" smtClean="0"/>
              <a:t>Mission Assurance Increased</a:t>
            </a:r>
          </a:p>
          <a:p>
            <a:pPr marL="285750" indent="-285750">
              <a:spcBef>
                <a:spcPts val="300"/>
              </a:spcBef>
              <a:spcAft>
                <a:spcPts val="300"/>
              </a:spcAft>
              <a:buFontTx/>
              <a:buChar char="-"/>
            </a:pPr>
            <a:r>
              <a:rPr lang="en-US" sz="1400" b="1" dirty="0" smtClean="0"/>
              <a:t>Modern Manufacturing Techniques</a:t>
            </a:r>
          </a:p>
        </p:txBody>
      </p:sp>
    </p:spTree>
    <p:extLst>
      <p:ext uri="{BB962C8B-B14F-4D97-AF65-F5344CB8AC3E}">
        <p14:creationId xmlns="" xmlns:p14="http://schemas.microsoft.com/office/powerpoint/2010/main" val="301461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07" y="426165"/>
            <a:ext cx="8011886" cy="561387"/>
          </a:xfrm>
        </p:spPr>
        <p:txBody>
          <a:bodyPr>
            <a:normAutofit/>
          </a:bodyPr>
          <a:lstStyle/>
          <a:p>
            <a:r>
              <a:rPr lang="en-US" sz="2800" dirty="0" smtClean="0"/>
              <a:t>ORS-1 Lessons Learned</a:t>
            </a:r>
            <a:endParaRPr lang="en-US" sz="2800" dirty="0"/>
          </a:p>
        </p:txBody>
      </p:sp>
      <p:sp>
        <p:nvSpPr>
          <p:cNvPr id="3" name="Content Placeholder 2"/>
          <p:cNvSpPr>
            <a:spLocks noGrp="1"/>
          </p:cNvSpPr>
          <p:nvPr>
            <p:ph idx="1"/>
          </p:nvPr>
        </p:nvSpPr>
        <p:spPr>
          <a:xfrm>
            <a:off x="317501" y="1600200"/>
            <a:ext cx="6083300" cy="4820265"/>
          </a:xfrm>
        </p:spPr>
        <p:txBody>
          <a:bodyPr/>
          <a:lstStyle/>
          <a:p>
            <a:pPr>
              <a:spcAft>
                <a:spcPts val="200"/>
              </a:spcAft>
            </a:pPr>
            <a:r>
              <a:rPr lang="en-US" sz="1800" dirty="0" smtClean="0">
                <a:latin typeface="+mn-lt"/>
              </a:rPr>
              <a:t>ORS-1 proves small satellites have military utility</a:t>
            </a:r>
          </a:p>
          <a:p>
            <a:pPr>
              <a:spcAft>
                <a:spcPts val="200"/>
              </a:spcAft>
            </a:pPr>
            <a:r>
              <a:rPr lang="en-US" sz="1800" dirty="0" smtClean="0">
                <a:latin typeface="+mn-lt"/>
              </a:rPr>
              <a:t>Refining requirements directly with </a:t>
            </a:r>
            <a:r>
              <a:rPr lang="en-US" sz="1800" dirty="0" err="1" smtClean="0">
                <a:latin typeface="+mn-lt"/>
              </a:rPr>
              <a:t>warfighter</a:t>
            </a:r>
            <a:r>
              <a:rPr lang="en-US" sz="1800" dirty="0" smtClean="0">
                <a:latin typeface="+mn-lt"/>
              </a:rPr>
              <a:t> results in out-of-the-box solutions that work</a:t>
            </a:r>
          </a:p>
          <a:p>
            <a:pPr>
              <a:spcAft>
                <a:spcPts val="200"/>
              </a:spcAft>
            </a:pPr>
            <a:r>
              <a:rPr lang="en-US" sz="1800" dirty="0" smtClean="0">
                <a:latin typeface="+mn-lt"/>
              </a:rPr>
              <a:t>A small, agile team is key to executing quickly &amp; efficiently</a:t>
            </a:r>
          </a:p>
          <a:p>
            <a:pPr>
              <a:spcAft>
                <a:spcPts val="200"/>
              </a:spcAft>
            </a:pPr>
            <a:r>
              <a:rPr lang="en-US" sz="1800" dirty="0" smtClean="0">
                <a:latin typeface="+mn-lt"/>
              </a:rPr>
              <a:t>It is challenging but possible to “go fast in acquisition”</a:t>
            </a:r>
          </a:p>
          <a:p>
            <a:pPr>
              <a:spcAft>
                <a:spcPts val="200"/>
              </a:spcAft>
            </a:pPr>
            <a:r>
              <a:rPr lang="en-US" sz="1800" dirty="0" smtClean="0">
                <a:latin typeface="+mn-lt"/>
              </a:rPr>
              <a:t>Adequate and stable funding are an absolute necessity</a:t>
            </a:r>
          </a:p>
          <a:p>
            <a:pPr lvl="1">
              <a:spcAft>
                <a:spcPts val="200"/>
              </a:spcAft>
            </a:pPr>
            <a:r>
              <a:rPr lang="en-US" dirty="0" smtClean="0">
                <a:latin typeface="+mn-lt"/>
              </a:rPr>
              <a:t> Senior leadership buy-in and advocacy required</a:t>
            </a:r>
          </a:p>
          <a:p>
            <a:pPr>
              <a:spcAft>
                <a:spcPts val="200"/>
              </a:spcAft>
            </a:pPr>
            <a:r>
              <a:rPr lang="en-US" sz="1800" dirty="0" smtClean="0">
                <a:latin typeface="+mn-lt"/>
              </a:rPr>
              <a:t>Prototyping operational capability more complicated and costly than building S&amp;T experiment</a:t>
            </a:r>
          </a:p>
          <a:p>
            <a:pPr>
              <a:spcAft>
                <a:spcPts val="200"/>
              </a:spcAft>
            </a:pPr>
            <a:r>
              <a:rPr lang="en-US" sz="1800" dirty="0" smtClean="0">
                <a:latin typeface="+mn-lt"/>
              </a:rPr>
              <a:t>Do not use “</a:t>
            </a:r>
            <a:r>
              <a:rPr lang="en-US" sz="1800" dirty="0" smtClean="0"/>
              <a:t>technology development” to meet </a:t>
            </a:r>
            <a:r>
              <a:rPr lang="en-US" sz="1800" dirty="0" smtClean="0">
                <a:latin typeface="+mn-lt"/>
              </a:rPr>
              <a:t>urgent needs</a:t>
            </a:r>
          </a:p>
          <a:p>
            <a:pPr>
              <a:spcAft>
                <a:spcPts val="200"/>
              </a:spcAft>
            </a:pPr>
            <a:r>
              <a:rPr lang="en-US" sz="1800" dirty="0" smtClean="0">
                <a:latin typeface="+mn-lt"/>
              </a:rPr>
              <a:t>Tailor testing requirements but “test like you fly”</a:t>
            </a:r>
            <a:endParaRPr lang="en-US" sz="1800" dirty="0">
              <a:latin typeface="+mn-lt"/>
            </a:endParaRPr>
          </a:p>
        </p:txBody>
      </p:sp>
      <p:sp>
        <p:nvSpPr>
          <p:cNvPr id="6"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8" name="Picture 7" descr="ISOPS_2.jpg"/>
          <p:cNvPicPr>
            <a:picLocks noChangeAspect="1"/>
          </p:cNvPicPr>
          <p:nvPr/>
        </p:nvPicPr>
        <p:blipFill>
          <a:blip r:embed="rId3" cstate="email"/>
          <a:stretch>
            <a:fillRect/>
          </a:stretch>
        </p:blipFill>
        <p:spPr>
          <a:xfrm>
            <a:off x="6321553" y="2004278"/>
            <a:ext cx="2651759" cy="1894113"/>
          </a:xfrm>
          <a:prstGeom prst="rect">
            <a:avLst/>
          </a:prstGeom>
        </p:spPr>
      </p:pic>
      <p:pic>
        <p:nvPicPr>
          <p:cNvPr id="9" name="Picture 8" descr="ISOPS_Ops.jpg"/>
          <p:cNvPicPr>
            <a:picLocks noChangeAspect="1"/>
          </p:cNvPicPr>
          <p:nvPr/>
        </p:nvPicPr>
        <p:blipFill>
          <a:blip r:embed="rId4" cstate="email"/>
          <a:stretch>
            <a:fillRect/>
          </a:stretch>
        </p:blipFill>
        <p:spPr>
          <a:xfrm>
            <a:off x="6278880" y="4510024"/>
            <a:ext cx="2694432" cy="1796288"/>
          </a:xfrm>
          <a:prstGeom prst="rect">
            <a:avLst/>
          </a:prstGeom>
        </p:spPr>
      </p:pic>
      <p:sp>
        <p:nvSpPr>
          <p:cNvPr id="10" name="TextBox 9"/>
          <p:cNvSpPr txBox="1"/>
          <p:nvPr/>
        </p:nvSpPr>
        <p:spPr>
          <a:xfrm>
            <a:off x="6327648" y="3929380"/>
            <a:ext cx="2633472" cy="461665"/>
          </a:xfrm>
          <a:prstGeom prst="rect">
            <a:avLst/>
          </a:prstGeom>
          <a:noFill/>
        </p:spPr>
        <p:txBody>
          <a:bodyPr wrap="square" rtlCol="0">
            <a:spAutoFit/>
          </a:bodyPr>
          <a:lstStyle/>
          <a:p>
            <a:pPr algn="ctr"/>
            <a:r>
              <a:rPr lang="en-US" sz="1200" b="1" i="1" dirty="0" smtClean="0"/>
              <a:t>ORS-1  Transitioned to AFSPC and Operated by 1 SOPS</a:t>
            </a:r>
            <a:endParaRPr lang="en-US" sz="1200" b="1" i="1" dirty="0"/>
          </a:p>
        </p:txBody>
      </p:sp>
      <p:sp>
        <p:nvSpPr>
          <p:cNvPr id="11" name="Slide Number Placeholder 10"/>
          <p:cNvSpPr>
            <a:spLocks noGrp="1"/>
          </p:cNvSpPr>
          <p:nvPr>
            <p:ph type="sldNum" sz="quarter" idx="12"/>
          </p:nvPr>
        </p:nvSpPr>
        <p:spPr/>
        <p:txBody>
          <a:bodyPr/>
          <a:lstStyle/>
          <a:p>
            <a:fld id="{6C8F29FD-5414-4B96-826B-AC20692A35C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233488" y="295275"/>
            <a:ext cx="6629400" cy="685800"/>
          </a:xfrm>
        </p:spPr>
        <p:txBody>
          <a:bodyPr/>
          <a:lstStyle/>
          <a:p>
            <a:r>
              <a:rPr lang="en-US" b="1" dirty="0"/>
              <a:t>ORS – A National Initiative</a:t>
            </a:r>
          </a:p>
        </p:txBody>
      </p:sp>
      <p:pic>
        <p:nvPicPr>
          <p:cNvPr id="499715" name="Picture 3" descr="usa_map"/>
          <p:cNvPicPr>
            <a:picLocks noChangeAspect="1" noChangeArrowheads="1"/>
          </p:cNvPicPr>
          <p:nvPr/>
        </p:nvPicPr>
        <p:blipFill>
          <a:blip r:embed="rId2" cstate="email"/>
          <a:srcRect/>
          <a:stretch>
            <a:fillRect/>
          </a:stretch>
        </p:blipFill>
        <p:spPr bwMode="auto">
          <a:xfrm>
            <a:off x="1234758" y="1536621"/>
            <a:ext cx="6141402" cy="4178824"/>
          </a:xfrm>
          <a:prstGeom prst="rect">
            <a:avLst/>
          </a:prstGeom>
          <a:noFill/>
        </p:spPr>
      </p:pic>
      <p:sp>
        <p:nvSpPr>
          <p:cNvPr id="499716" name="AutoShape 4"/>
          <p:cNvSpPr>
            <a:spLocks noChangeArrowheads="1"/>
          </p:cNvSpPr>
          <p:nvPr/>
        </p:nvSpPr>
        <p:spPr bwMode="auto">
          <a:xfrm>
            <a:off x="2914651" y="3681984"/>
            <a:ext cx="291846" cy="294704"/>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0" name="AutoShape 8"/>
          <p:cNvSpPr>
            <a:spLocks noChangeArrowheads="1"/>
          </p:cNvSpPr>
          <p:nvPr/>
        </p:nvSpPr>
        <p:spPr bwMode="auto">
          <a:xfrm>
            <a:off x="6616700" y="3090863"/>
            <a:ext cx="377825" cy="363537"/>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1" name="AutoShape 9"/>
          <p:cNvSpPr>
            <a:spLocks noChangeArrowheads="1"/>
          </p:cNvSpPr>
          <p:nvPr/>
        </p:nvSpPr>
        <p:spPr bwMode="auto">
          <a:xfrm>
            <a:off x="6651625" y="2938463"/>
            <a:ext cx="377825" cy="363537"/>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2" name="AutoShape 10"/>
          <p:cNvSpPr>
            <a:spLocks noChangeArrowheads="1"/>
          </p:cNvSpPr>
          <p:nvPr/>
        </p:nvSpPr>
        <p:spPr bwMode="auto">
          <a:xfrm>
            <a:off x="3152775" y="3133343"/>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3" name="Text Box 11"/>
          <p:cNvSpPr txBox="1">
            <a:spLocks noChangeArrowheads="1"/>
          </p:cNvSpPr>
          <p:nvPr/>
        </p:nvSpPr>
        <p:spPr bwMode="auto">
          <a:xfrm>
            <a:off x="329184" y="3625025"/>
            <a:ext cx="1090363" cy="276999"/>
          </a:xfrm>
          <a:prstGeom prst="rect">
            <a:avLst/>
          </a:prstGeom>
          <a:noFill/>
          <a:ln w="9525">
            <a:noFill/>
            <a:miter lim="800000"/>
            <a:headEnd/>
            <a:tailEnd/>
          </a:ln>
          <a:effectLst/>
        </p:spPr>
        <p:txBody>
          <a:bodyPr wrap="none">
            <a:spAutoFit/>
          </a:bodyPr>
          <a:lstStyle/>
          <a:p>
            <a:r>
              <a:rPr lang="en-US" sz="1200" b="1" dirty="0">
                <a:solidFill>
                  <a:srgbClr val="000099"/>
                </a:solidFill>
              </a:rPr>
              <a:t>AFSPC/SMC</a:t>
            </a:r>
          </a:p>
        </p:txBody>
      </p:sp>
      <p:sp>
        <p:nvSpPr>
          <p:cNvPr id="499724" name="Text Box 12"/>
          <p:cNvSpPr txBox="1">
            <a:spLocks noChangeArrowheads="1"/>
          </p:cNvSpPr>
          <p:nvPr/>
        </p:nvSpPr>
        <p:spPr bwMode="auto">
          <a:xfrm>
            <a:off x="7265513" y="2597277"/>
            <a:ext cx="1719702" cy="1384995"/>
          </a:xfrm>
          <a:prstGeom prst="rect">
            <a:avLst/>
          </a:prstGeom>
          <a:noFill/>
          <a:ln w="9525">
            <a:noFill/>
            <a:miter lim="800000"/>
            <a:headEnd/>
            <a:tailEnd/>
          </a:ln>
          <a:effectLst/>
        </p:spPr>
        <p:txBody>
          <a:bodyPr wrap="none">
            <a:spAutoFit/>
          </a:bodyPr>
          <a:lstStyle/>
          <a:p>
            <a:pPr algn="ctr"/>
            <a:r>
              <a:rPr lang="en-US" sz="1200" b="1" dirty="0">
                <a:solidFill>
                  <a:srgbClr val="000099"/>
                </a:solidFill>
              </a:rPr>
              <a:t>DoD EA for Space</a:t>
            </a:r>
          </a:p>
          <a:p>
            <a:pPr algn="ctr"/>
            <a:r>
              <a:rPr lang="en-US" sz="1200" b="1" dirty="0">
                <a:solidFill>
                  <a:srgbClr val="000099"/>
                </a:solidFill>
              </a:rPr>
              <a:t>NRO / NSA / NGA</a:t>
            </a:r>
          </a:p>
          <a:p>
            <a:pPr algn="ctr"/>
            <a:r>
              <a:rPr lang="en-US" sz="1200" b="1" dirty="0">
                <a:solidFill>
                  <a:srgbClr val="000099"/>
                </a:solidFill>
              </a:rPr>
              <a:t>NASA / NRL / </a:t>
            </a:r>
            <a:r>
              <a:rPr lang="en-US" sz="1200" b="1" dirty="0" smtClean="0">
                <a:solidFill>
                  <a:srgbClr val="000099"/>
                </a:solidFill>
              </a:rPr>
              <a:t>DARPA</a:t>
            </a:r>
          </a:p>
          <a:p>
            <a:pPr algn="ctr"/>
            <a:r>
              <a:rPr lang="en-US" sz="1200" b="1" dirty="0" smtClean="0">
                <a:solidFill>
                  <a:srgbClr val="000099"/>
                </a:solidFill>
              </a:rPr>
              <a:t>NASA Goddard</a:t>
            </a:r>
            <a:endParaRPr lang="en-US" sz="1200" b="1" dirty="0">
              <a:solidFill>
                <a:srgbClr val="000099"/>
              </a:solidFill>
            </a:endParaRPr>
          </a:p>
          <a:p>
            <a:pPr algn="ctr"/>
            <a:r>
              <a:rPr lang="en-US" sz="1200" b="1" dirty="0">
                <a:solidFill>
                  <a:srgbClr val="000099"/>
                </a:solidFill>
              </a:rPr>
              <a:t>JFCC ISR / JTF-GNO</a:t>
            </a:r>
          </a:p>
          <a:p>
            <a:pPr algn="ctr"/>
            <a:r>
              <a:rPr lang="en-US" sz="1200" b="1" dirty="0">
                <a:solidFill>
                  <a:srgbClr val="000099"/>
                </a:solidFill>
              </a:rPr>
              <a:t>Navy </a:t>
            </a:r>
            <a:r>
              <a:rPr lang="en-US" sz="1200" b="1" dirty="0" smtClean="0">
                <a:solidFill>
                  <a:srgbClr val="000099"/>
                </a:solidFill>
              </a:rPr>
              <a:t>NETWARCOM</a:t>
            </a:r>
          </a:p>
          <a:p>
            <a:pPr algn="ctr"/>
            <a:r>
              <a:rPr lang="en-US" sz="1200" b="1" dirty="0" smtClean="0">
                <a:solidFill>
                  <a:srgbClr val="000099"/>
                </a:solidFill>
              </a:rPr>
              <a:t>APL</a:t>
            </a:r>
            <a:endParaRPr lang="en-US" sz="1200" b="1" dirty="0">
              <a:solidFill>
                <a:srgbClr val="000099"/>
              </a:solidFill>
            </a:endParaRPr>
          </a:p>
        </p:txBody>
      </p:sp>
      <p:sp>
        <p:nvSpPr>
          <p:cNvPr id="499725" name="Text Box 13"/>
          <p:cNvSpPr txBox="1">
            <a:spLocks noChangeArrowheads="1"/>
          </p:cNvSpPr>
          <p:nvPr/>
        </p:nvSpPr>
        <p:spPr bwMode="auto">
          <a:xfrm>
            <a:off x="4952429" y="3409379"/>
            <a:ext cx="1092671" cy="461665"/>
          </a:xfrm>
          <a:prstGeom prst="rect">
            <a:avLst/>
          </a:prstGeom>
          <a:noFill/>
          <a:ln w="9525">
            <a:noFill/>
            <a:miter lim="800000"/>
            <a:headEnd/>
            <a:tailEnd/>
          </a:ln>
          <a:effectLst/>
        </p:spPr>
        <p:txBody>
          <a:bodyPr wrap="none">
            <a:spAutoFit/>
          </a:bodyPr>
          <a:lstStyle/>
          <a:p>
            <a:r>
              <a:rPr lang="en-US" sz="1200" b="1" dirty="0" smtClean="0">
                <a:solidFill>
                  <a:srgbClr val="000099"/>
                </a:solidFill>
              </a:rPr>
              <a:t>Army/SMDC</a:t>
            </a:r>
          </a:p>
          <a:p>
            <a:r>
              <a:rPr lang="en-US" sz="1200" b="1" dirty="0" smtClean="0">
                <a:solidFill>
                  <a:srgbClr val="000099"/>
                </a:solidFill>
              </a:rPr>
              <a:t>NASA MSFC</a:t>
            </a:r>
            <a:endParaRPr lang="en-US" sz="1200" b="1" dirty="0">
              <a:solidFill>
                <a:srgbClr val="000099"/>
              </a:solidFill>
            </a:endParaRPr>
          </a:p>
        </p:txBody>
      </p:sp>
      <p:sp>
        <p:nvSpPr>
          <p:cNvPr id="499726" name="Text Box 14"/>
          <p:cNvSpPr txBox="1">
            <a:spLocks noChangeArrowheads="1"/>
          </p:cNvSpPr>
          <p:nvPr/>
        </p:nvSpPr>
        <p:spPr bwMode="auto">
          <a:xfrm>
            <a:off x="3531934" y="2709228"/>
            <a:ext cx="1258486" cy="276999"/>
          </a:xfrm>
          <a:prstGeom prst="rect">
            <a:avLst/>
          </a:prstGeom>
          <a:noFill/>
          <a:ln w="9525">
            <a:noFill/>
            <a:miter lim="800000"/>
            <a:headEnd/>
            <a:tailEnd/>
          </a:ln>
          <a:effectLst/>
        </p:spPr>
        <p:txBody>
          <a:bodyPr wrap="none">
            <a:spAutoFit/>
          </a:bodyPr>
          <a:lstStyle/>
          <a:p>
            <a:r>
              <a:rPr lang="en-US" sz="1200" b="1" dirty="0">
                <a:solidFill>
                  <a:srgbClr val="000099"/>
                </a:solidFill>
              </a:rPr>
              <a:t>USSTRATCOM</a:t>
            </a:r>
          </a:p>
        </p:txBody>
      </p:sp>
      <p:sp>
        <p:nvSpPr>
          <p:cNvPr id="499727" name="Text Box 15"/>
          <p:cNvSpPr txBox="1">
            <a:spLocks noChangeArrowheads="1"/>
          </p:cNvSpPr>
          <p:nvPr/>
        </p:nvSpPr>
        <p:spPr bwMode="auto">
          <a:xfrm>
            <a:off x="3124981" y="3849497"/>
            <a:ext cx="1269898" cy="769441"/>
          </a:xfrm>
          <a:prstGeom prst="rect">
            <a:avLst/>
          </a:prstGeom>
          <a:noFill/>
          <a:ln w="9525">
            <a:noFill/>
            <a:miter lim="800000"/>
            <a:headEnd/>
            <a:tailEnd/>
          </a:ln>
          <a:effectLst/>
        </p:spPr>
        <p:txBody>
          <a:bodyPr wrap="none">
            <a:spAutoFit/>
          </a:bodyPr>
          <a:lstStyle/>
          <a:p>
            <a:pPr algn="ctr">
              <a:lnSpc>
                <a:spcPct val="75000"/>
              </a:lnSpc>
              <a:spcBef>
                <a:spcPts val="100"/>
              </a:spcBef>
              <a:spcAft>
                <a:spcPts val="100"/>
              </a:spcAft>
            </a:pPr>
            <a:r>
              <a:rPr lang="en-US" sz="1600" b="1" dirty="0">
                <a:solidFill>
                  <a:srgbClr val="000099"/>
                </a:solidFill>
              </a:rPr>
              <a:t>ORS Office</a:t>
            </a:r>
          </a:p>
          <a:p>
            <a:pPr algn="ctr">
              <a:lnSpc>
                <a:spcPct val="75000"/>
              </a:lnSpc>
              <a:spcBef>
                <a:spcPts val="100"/>
              </a:spcBef>
              <a:spcAft>
                <a:spcPts val="100"/>
              </a:spcAft>
            </a:pPr>
            <a:r>
              <a:rPr lang="en-US" sz="1200" b="1" dirty="0" smtClean="0">
                <a:solidFill>
                  <a:srgbClr val="000099"/>
                </a:solidFill>
              </a:rPr>
              <a:t>SMC/SDD</a:t>
            </a:r>
            <a:endParaRPr lang="en-US" sz="1200" b="1" dirty="0">
              <a:solidFill>
                <a:srgbClr val="000099"/>
              </a:solidFill>
            </a:endParaRPr>
          </a:p>
          <a:p>
            <a:pPr algn="ctr">
              <a:lnSpc>
                <a:spcPct val="75000"/>
              </a:lnSpc>
              <a:spcBef>
                <a:spcPts val="100"/>
              </a:spcBef>
              <a:spcAft>
                <a:spcPts val="100"/>
              </a:spcAft>
            </a:pPr>
            <a:r>
              <a:rPr lang="en-US" sz="1200" b="1" dirty="0" smtClean="0">
                <a:solidFill>
                  <a:srgbClr val="000099"/>
                </a:solidFill>
              </a:rPr>
              <a:t>AFRL</a:t>
            </a:r>
          </a:p>
          <a:p>
            <a:pPr algn="ctr">
              <a:lnSpc>
                <a:spcPct val="75000"/>
              </a:lnSpc>
              <a:spcBef>
                <a:spcPts val="100"/>
              </a:spcBef>
              <a:spcAft>
                <a:spcPts val="100"/>
              </a:spcAft>
            </a:pPr>
            <a:r>
              <a:rPr lang="en-US" sz="1200" b="1" dirty="0" smtClean="0">
                <a:solidFill>
                  <a:srgbClr val="000099"/>
                </a:solidFill>
              </a:rPr>
              <a:t>SNL</a:t>
            </a:r>
            <a:endParaRPr lang="en-US" sz="1200" b="1" dirty="0">
              <a:solidFill>
                <a:srgbClr val="000099"/>
              </a:solidFill>
            </a:endParaRPr>
          </a:p>
        </p:txBody>
      </p:sp>
      <p:sp>
        <p:nvSpPr>
          <p:cNvPr id="499728" name="Text Box 16"/>
          <p:cNvSpPr txBox="1">
            <a:spLocks noChangeArrowheads="1"/>
          </p:cNvSpPr>
          <p:nvPr/>
        </p:nvSpPr>
        <p:spPr bwMode="auto">
          <a:xfrm>
            <a:off x="2896235" y="2875471"/>
            <a:ext cx="793807" cy="307777"/>
          </a:xfrm>
          <a:prstGeom prst="rect">
            <a:avLst/>
          </a:prstGeom>
          <a:noFill/>
          <a:ln w="9525">
            <a:noFill/>
            <a:miter lim="800000"/>
            <a:headEnd/>
            <a:tailEnd/>
          </a:ln>
          <a:effectLst/>
        </p:spPr>
        <p:txBody>
          <a:bodyPr wrap="none">
            <a:spAutoFit/>
          </a:bodyPr>
          <a:lstStyle/>
          <a:p>
            <a:r>
              <a:rPr lang="en-US" sz="1400" b="1" dirty="0">
                <a:solidFill>
                  <a:srgbClr val="000099"/>
                </a:solidFill>
              </a:rPr>
              <a:t>AFSPC</a:t>
            </a:r>
          </a:p>
        </p:txBody>
      </p:sp>
      <p:sp>
        <p:nvSpPr>
          <p:cNvPr id="499730" name="Text Box 18"/>
          <p:cNvSpPr txBox="1">
            <a:spLocks noChangeArrowheads="1"/>
          </p:cNvSpPr>
          <p:nvPr/>
        </p:nvSpPr>
        <p:spPr bwMode="auto">
          <a:xfrm>
            <a:off x="494284" y="5773674"/>
            <a:ext cx="8402638" cy="417346"/>
          </a:xfrm>
          <a:prstGeom prst="rect">
            <a:avLst/>
          </a:prstGeom>
          <a:solidFill>
            <a:schemeClr val="tx1"/>
          </a:solidFill>
          <a:ln w="9525">
            <a:solidFill>
              <a:schemeClr val="bg1"/>
            </a:solidFill>
            <a:miter lim="800000"/>
            <a:headEnd/>
            <a:tailEnd/>
          </a:ln>
          <a:effectLst/>
        </p:spPr>
        <p:txBody>
          <a:bodyPr lIns="91429" tIns="45714" rIns="91429" bIns="45714">
            <a:spAutoFit/>
          </a:bodyPr>
          <a:lstStyle/>
          <a:p>
            <a:pPr algn="ctr">
              <a:lnSpc>
                <a:spcPct val="88000"/>
              </a:lnSpc>
            </a:pPr>
            <a:r>
              <a:rPr lang="en-US" sz="2400" b="1" dirty="0" smtClean="0">
                <a:solidFill>
                  <a:schemeClr val="bg1"/>
                </a:solidFill>
              </a:rPr>
              <a:t>Innovation and Integration through Collaboration</a:t>
            </a:r>
            <a:endParaRPr lang="en-US" sz="2400" b="1" dirty="0">
              <a:solidFill>
                <a:schemeClr val="bg1"/>
              </a:solidFill>
            </a:endParaRPr>
          </a:p>
        </p:txBody>
      </p:sp>
      <p:sp>
        <p:nvSpPr>
          <p:cNvPr id="499732" name="Text Box 20"/>
          <p:cNvSpPr txBox="1">
            <a:spLocks noChangeArrowheads="1"/>
          </p:cNvSpPr>
          <p:nvPr/>
        </p:nvSpPr>
        <p:spPr bwMode="auto">
          <a:xfrm>
            <a:off x="12192" y="3258312"/>
            <a:ext cx="1146276" cy="276999"/>
          </a:xfrm>
          <a:prstGeom prst="rect">
            <a:avLst/>
          </a:prstGeom>
          <a:noFill/>
          <a:ln w="9525">
            <a:noFill/>
            <a:miter lim="800000"/>
            <a:headEnd/>
            <a:tailEnd/>
          </a:ln>
          <a:effectLst/>
        </p:spPr>
        <p:txBody>
          <a:bodyPr wrap="none">
            <a:spAutoFit/>
          </a:bodyPr>
          <a:lstStyle/>
          <a:p>
            <a:r>
              <a:rPr lang="en-US" sz="1200" b="1" dirty="0">
                <a:solidFill>
                  <a:srgbClr val="000099"/>
                </a:solidFill>
              </a:rPr>
              <a:t>JFCC </a:t>
            </a:r>
            <a:r>
              <a:rPr lang="en-US" sz="1200" b="1" dirty="0" smtClean="0">
                <a:solidFill>
                  <a:srgbClr val="000099"/>
                </a:solidFill>
              </a:rPr>
              <a:t>SPACE</a:t>
            </a:r>
            <a:endParaRPr lang="en-US" sz="1200" b="1" dirty="0">
              <a:solidFill>
                <a:srgbClr val="000099"/>
              </a:solidFill>
            </a:endParaRPr>
          </a:p>
        </p:txBody>
      </p:sp>
      <p:sp>
        <p:nvSpPr>
          <p:cNvPr id="499733" name="AutoShape 21"/>
          <p:cNvSpPr>
            <a:spLocks noChangeArrowheads="1"/>
          </p:cNvSpPr>
          <p:nvPr/>
        </p:nvSpPr>
        <p:spPr bwMode="auto">
          <a:xfrm>
            <a:off x="6529388" y="2987675"/>
            <a:ext cx="377825" cy="363538"/>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23" name="AutoShape 5"/>
          <p:cNvSpPr>
            <a:spLocks noChangeArrowheads="1"/>
          </p:cNvSpPr>
          <p:nvPr/>
        </p:nvSpPr>
        <p:spPr bwMode="auto">
          <a:xfrm>
            <a:off x="1816037" y="4730496"/>
            <a:ext cx="317563" cy="290386"/>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5"/>
          <p:cNvSpPr>
            <a:spLocks noChangeArrowheads="1"/>
          </p:cNvSpPr>
          <p:nvPr/>
        </p:nvSpPr>
        <p:spPr bwMode="auto">
          <a:xfrm>
            <a:off x="2535365" y="4632960"/>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Text Box 13"/>
          <p:cNvSpPr txBox="1">
            <a:spLocks noChangeArrowheads="1"/>
          </p:cNvSpPr>
          <p:nvPr/>
        </p:nvSpPr>
        <p:spPr bwMode="auto">
          <a:xfrm>
            <a:off x="965823" y="5134547"/>
            <a:ext cx="1332416" cy="461665"/>
          </a:xfrm>
          <a:prstGeom prst="rect">
            <a:avLst/>
          </a:prstGeom>
          <a:noFill/>
          <a:ln w="9525">
            <a:noFill/>
            <a:miter lim="800000"/>
            <a:headEnd/>
            <a:tailEnd/>
          </a:ln>
          <a:effectLst/>
        </p:spPr>
        <p:txBody>
          <a:bodyPr wrap="none">
            <a:spAutoFit/>
          </a:bodyPr>
          <a:lstStyle/>
          <a:p>
            <a:pPr algn="ctr"/>
            <a:r>
              <a:rPr lang="en-US" sz="1200" b="1" dirty="0" smtClean="0">
                <a:solidFill>
                  <a:srgbClr val="000099"/>
                </a:solidFill>
              </a:rPr>
              <a:t>Kodiak Launch </a:t>
            </a:r>
          </a:p>
          <a:p>
            <a:pPr algn="ctr"/>
            <a:r>
              <a:rPr lang="en-US" sz="1200" b="1" dirty="0" smtClean="0">
                <a:solidFill>
                  <a:srgbClr val="000099"/>
                </a:solidFill>
              </a:rPr>
              <a:t>Complex</a:t>
            </a:r>
            <a:endParaRPr lang="en-US" sz="1200" b="1" dirty="0">
              <a:solidFill>
                <a:srgbClr val="000099"/>
              </a:solidFill>
            </a:endParaRPr>
          </a:p>
        </p:txBody>
      </p:sp>
      <p:sp>
        <p:nvSpPr>
          <p:cNvPr id="27" name="Text Box 13"/>
          <p:cNvSpPr txBox="1">
            <a:spLocks noChangeArrowheads="1"/>
          </p:cNvSpPr>
          <p:nvPr/>
        </p:nvSpPr>
        <p:spPr bwMode="auto">
          <a:xfrm>
            <a:off x="2939110" y="5006531"/>
            <a:ext cx="745524" cy="646331"/>
          </a:xfrm>
          <a:prstGeom prst="rect">
            <a:avLst/>
          </a:prstGeom>
          <a:noFill/>
          <a:ln w="9525">
            <a:noFill/>
            <a:miter lim="800000"/>
            <a:headEnd/>
            <a:tailEnd/>
          </a:ln>
          <a:effectLst/>
        </p:spPr>
        <p:txBody>
          <a:bodyPr wrap="none">
            <a:spAutoFit/>
          </a:bodyPr>
          <a:lstStyle/>
          <a:p>
            <a:pPr algn="ctr"/>
            <a:r>
              <a:rPr lang="en-US" sz="1200" b="1" dirty="0" smtClean="0">
                <a:solidFill>
                  <a:srgbClr val="000099"/>
                </a:solidFill>
              </a:rPr>
              <a:t>PMRF</a:t>
            </a:r>
          </a:p>
          <a:p>
            <a:pPr algn="ctr"/>
            <a:r>
              <a:rPr lang="en-US" sz="1200" b="1" dirty="0" smtClean="0">
                <a:solidFill>
                  <a:srgbClr val="000099"/>
                </a:solidFill>
              </a:rPr>
              <a:t>PACOM</a:t>
            </a:r>
          </a:p>
          <a:p>
            <a:pPr algn="ctr"/>
            <a:r>
              <a:rPr lang="en-US" sz="1200" b="1" dirty="0" smtClean="0">
                <a:solidFill>
                  <a:srgbClr val="000099"/>
                </a:solidFill>
              </a:rPr>
              <a:t>UH</a:t>
            </a:r>
            <a:endParaRPr lang="en-US" sz="1600" b="1" dirty="0">
              <a:solidFill>
                <a:srgbClr val="000099"/>
              </a:solidFill>
            </a:endParaRPr>
          </a:p>
        </p:txBody>
      </p:sp>
      <p:sp>
        <p:nvSpPr>
          <p:cNvPr id="28" name="Text Box 13"/>
          <p:cNvSpPr txBox="1">
            <a:spLocks noChangeArrowheads="1"/>
          </p:cNvSpPr>
          <p:nvPr/>
        </p:nvSpPr>
        <p:spPr bwMode="auto">
          <a:xfrm>
            <a:off x="6677597" y="3610547"/>
            <a:ext cx="813749" cy="461665"/>
          </a:xfrm>
          <a:prstGeom prst="rect">
            <a:avLst/>
          </a:prstGeom>
          <a:noFill/>
          <a:ln w="9525">
            <a:noFill/>
            <a:miter lim="800000"/>
            <a:headEnd/>
            <a:tailEnd/>
          </a:ln>
          <a:effectLst/>
        </p:spPr>
        <p:txBody>
          <a:bodyPr wrap="none">
            <a:spAutoFit/>
          </a:bodyPr>
          <a:lstStyle/>
          <a:p>
            <a:r>
              <a:rPr lang="en-US" sz="1200" b="1" dirty="0" smtClean="0">
                <a:solidFill>
                  <a:srgbClr val="000099"/>
                </a:solidFill>
              </a:rPr>
              <a:t>NASA </a:t>
            </a:r>
          </a:p>
          <a:p>
            <a:r>
              <a:rPr lang="en-US" sz="1200" b="1" dirty="0" smtClean="0">
                <a:solidFill>
                  <a:srgbClr val="000099"/>
                </a:solidFill>
              </a:rPr>
              <a:t>Wallops </a:t>
            </a:r>
            <a:endParaRPr lang="en-US" sz="1200" b="1" dirty="0">
              <a:solidFill>
                <a:srgbClr val="000099"/>
              </a:solidFill>
            </a:endParaRPr>
          </a:p>
        </p:txBody>
      </p:sp>
      <p:sp>
        <p:nvSpPr>
          <p:cNvPr id="30" name="Text Box 13"/>
          <p:cNvSpPr txBox="1">
            <a:spLocks noChangeArrowheads="1"/>
          </p:cNvSpPr>
          <p:nvPr/>
        </p:nvSpPr>
        <p:spPr bwMode="auto">
          <a:xfrm>
            <a:off x="0" y="2994851"/>
            <a:ext cx="1269386" cy="276999"/>
          </a:xfrm>
          <a:prstGeom prst="rect">
            <a:avLst/>
          </a:prstGeom>
          <a:noFill/>
          <a:ln w="9525">
            <a:noFill/>
            <a:miter lim="800000"/>
            <a:headEnd/>
            <a:tailEnd/>
          </a:ln>
          <a:effectLst/>
        </p:spPr>
        <p:txBody>
          <a:bodyPr wrap="square">
            <a:spAutoFit/>
          </a:bodyPr>
          <a:lstStyle/>
          <a:p>
            <a:r>
              <a:rPr lang="en-US" sz="1200" b="1" dirty="0" smtClean="0">
                <a:solidFill>
                  <a:srgbClr val="000099"/>
                </a:solidFill>
              </a:rPr>
              <a:t>NASA Ames </a:t>
            </a:r>
            <a:endParaRPr lang="en-US" sz="1200" b="1" dirty="0">
              <a:solidFill>
                <a:srgbClr val="000099"/>
              </a:solidFill>
            </a:endParaRPr>
          </a:p>
        </p:txBody>
      </p:sp>
      <p:sp>
        <p:nvSpPr>
          <p:cNvPr id="31" name="AutoShape 4"/>
          <p:cNvSpPr>
            <a:spLocks noChangeArrowheads="1"/>
          </p:cNvSpPr>
          <p:nvPr/>
        </p:nvSpPr>
        <p:spPr bwMode="auto">
          <a:xfrm>
            <a:off x="2542795" y="3230880"/>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36" name="AutoShape 4"/>
          <p:cNvSpPr>
            <a:spLocks noChangeArrowheads="1"/>
          </p:cNvSpPr>
          <p:nvPr/>
        </p:nvSpPr>
        <p:spPr bwMode="auto">
          <a:xfrm>
            <a:off x="2804923" y="4108704"/>
            <a:ext cx="316230" cy="245936"/>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39" name="Text Box 13"/>
          <p:cNvSpPr txBox="1">
            <a:spLocks noChangeArrowheads="1"/>
          </p:cNvSpPr>
          <p:nvPr/>
        </p:nvSpPr>
        <p:spPr bwMode="auto">
          <a:xfrm>
            <a:off x="2245805" y="2982659"/>
            <a:ext cx="543739" cy="307777"/>
          </a:xfrm>
          <a:prstGeom prst="rect">
            <a:avLst/>
          </a:prstGeom>
          <a:noFill/>
          <a:ln w="9525">
            <a:noFill/>
            <a:miter lim="800000"/>
            <a:headEnd/>
            <a:tailEnd/>
          </a:ln>
          <a:effectLst/>
        </p:spPr>
        <p:txBody>
          <a:bodyPr wrap="none">
            <a:spAutoFit/>
          </a:bodyPr>
          <a:lstStyle/>
          <a:p>
            <a:r>
              <a:rPr lang="en-US" sz="1400" b="1" dirty="0" smtClean="0">
                <a:solidFill>
                  <a:srgbClr val="000099"/>
                </a:solidFill>
              </a:rPr>
              <a:t>SDL</a:t>
            </a:r>
            <a:endParaRPr lang="en-US" sz="1400" b="1" dirty="0">
              <a:solidFill>
                <a:srgbClr val="000099"/>
              </a:solidFill>
            </a:endParaRPr>
          </a:p>
        </p:txBody>
      </p:sp>
      <p:sp>
        <p:nvSpPr>
          <p:cNvPr id="40" name="Text Box 13"/>
          <p:cNvSpPr txBox="1">
            <a:spLocks noChangeArrowheads="1"/>
          </p:cNvSpPr>
          <p:nvPr/>
        </p:nvSpPr>
        <p:spPr bwMode="auto">
          <a:xfrm>
            <a:off x="6519101" y="4476179"/>
            <a:ext cx="1082348" cy="830997"/>
          </a:xfrm>
          <a:prstGeom prst="rect">
            <a:avLst/>
          </a:prstGeom>
          <a:noFill/>
          <a:ln w="9525">
            <a:noFill/>
            <a:miter lim="800000"/>
            <a:headEnd/>
            <a:tailEnd/>
          </a:ln>
          <a:effectLst/>
        </p:spPr>
        <p:txBody>
          <a:bodyPr wrap="none">
            <a:spAutoFit/>
          </a:bodyPr>
          <a:lstStyle/>
          <a:p>
            <a:r>
              <a:rPr lang="en-US" sz="1200" b="1" dirty="0" smtClean="0">
                <a:solidFill>
                  <a:srgbClr val="000099"/>
                </a:solidFill>
              </a:rPr>
              <a:t>CCAFS</a:t>
            </a:r>
          </a:p>
          <a:p>
            <a:r>
              <a:rPr lang="en-US" sz="1200" b="1" dirty="0" smtClean="0">
                <a:solidFill>
                  <a:srgbClr val="000099"/>
                </a:solidFill>
              </a:rPr>
              <a:t>NASA KSC</a:t>
            </a:r>
          </a:p>
          <a:p>
            <a:endParaRPr lang="en-US" sz="1200" b="1" dirty="0" smtClean="0">
              <a:solidFill>
                <a:srgbClr val="000099"/>
              </a:solidFill>
            </a:endParaRPr>
          </a:p>
          <a:p>
            <a:r>
              <a:rPr lang="en-US" sz="1200" b="1" dirty="0" smtClean="0">
                <a:solidFill>
                  <a:srgbClr val="000099"/>
                </a:solidFill>
              </a:rPr>
              <a:t>SOUTHCOM</a:t>
            </a:r>
          </a:p>
        </p:txBody>
      </p:sp>
      <p:sp>
        <p:nvSpPr>
          <p:cNvPr id="41" name="Text Box 13"/>
          <p:cNvSpPr txBox="1">
            <a:spLocks noChangeArrowheads="1"/>
          </p:cNvSpPr>
          <p:nvPr/>
        </p:nvSpPr>
        <p:spPr bwMode="auto">
          <a:xfrm>
            <a:off x="7146989" y="2177987"/>
            <a:ext cx="683200" cy="461665"/>
          </a:xfrm>
          <a:prstGeom prst="rect">
            <a:avLst/>
          </a:prstGeom>
          <a:noFill/>
          <a:ln w="9525">
            <a:noFill/>
            <a:miter lim="800000"/>
            <a:headEnd/>
            <a:tailEnd/>
          </a:ln>
          <a:effectLst/>
        </p:spPr>
        <p:txBody>
          <a:bodyPr wrap="none">
            <a:spAutoFit/>
          </a:bodyPr>
          <a:lstStyle/>
          <a:p>
            <a:r>
              <a:rPr lang="en-US" sz="1200" b="1" dirty="0" smtClean="0">
                <a:solidFill>
                  <a:srgbClr val="000099"/>
                </a:solidFill>
              </a:rPr>
              <a:t>ESC</a:t>
            </a:r>
          </a:p>
          <a:p>
            <a:r>
              <a:rPr lang="en-US" sz="1200" b="1" dirty="0" smtClean="0">
                <a:solidFill>
                  <a:srgbClr val="000099"/>
                </a:solidFill>
              </a:rPr>
              <a:t>MIT/LL</a:t>
            </a:r>
            <a:endParaRPr lang="en-US" sz="1200" b="1" dirty="0">
              <a:solidFill>
                <a:srgbClr val="000099"/>
              </a:solidFill>
            </a:endParaRPr>
          </a:p>
        </p:txBody>
      </p:sp>
      <p:sp>
        <p:nvSpPr>
          <p:cNvPr id="42" name="Text Box 13"/>
          <p:cNvSpPr txBox="1">
            <a:spLocks noChangeArrowheads="1"/>
          </p:cNvSpPr>
          <p:nvPr/>
        </p:nvSpPr>
        <p:spPr bwMode="auto">
          <a:xfrm>
            <a:off x="5151463" y="4860227"/>
            <a:ext cx="962122" cy="461665"/>
          </a:xfrm>
          <a:prstGeom prst="rect">
            <a:avLst/>
          </a:prstGeom>
          <a:noFill/>
          <a:ln w="9525">
            <a:noFill/>
            <a:miter lim="800000"/>
            <a:headEnd/>
            <a:tailEnd/>
          </a:ln>
          <a:effectLst/>
        </p:spPr>
        <p:txBody>
          <a:bodyPr wrap="none">
            <a:spAutoFit/>
          </a:bodyPr>
          <a:lstStyle/>
          <a:p>
            <a:pPr algn="ctr"/>
            <a:r>
              <a:rPr lang="en-US" sz="1200" b="1" dirty="0" smtClean="0">
                <a:solidFill>
                  <a:srgbClr val="000099"/>
                </a:solidFill>
              </a:rPr>
              <a:t>CENTCOM</a:t>
            </a:r>
          </a:p>
          <a:p>
            <a:pPr algn="ctr"/>
            <a:r>
              <a:rPr lang="en-US" sz="1200" b="1" dirty="0" smtClean="0">
                <a:solidFill>
                  <a:srgbClr val="000099"/>
                </a:solidFill>
              </a:rPr>
              <a:t>SOCOM</a:t>
            </a:r>
            <a:endParaRPr lang="en-US" sz="1200" b="1" dirty="0">
              <a:solidFill>
                <a:srgbClr val="000099"/>
              </a:solidFill>
            </a:endParaRPr>
          </a:p>
        </p:txBody>
      </p:sp>
      <p:sp>
        <p:nvSpPr>
          <p:cNvPr id="43" name="AutoShape 5"/>
          <p:cNvSpPr>
            <a:spLocks noChangeArrowheads="1"/>
          </p:cNvSpPr>
          <p:nvPr/>
        </p:nvSpPr>
        <p:spPr bwMode="auto">
          <a:xfrm>
            <a:off x="2907221" y="3761232"/>
            <a:ext cx="305371" cy="253810"/>
          </a:xfrm>
          <a:prstGeom prst="star5">
            <a:avLst/>
          </a:prstGeom>
          <a:solidFill>
            <a:srgbClr val="FFCC00"/>
          </a:solidFill>
          <a:ln w="9525">
            <a:solidFill>
              <a:schemeClr val="tx1"/>
            </a:solidFill>
            <a:miter lim="800000"/>
            <a:headEnd/>
            <a:tailEnd/>
          </a:ln>
          <a:effectLst/>
        </p:spPr>
        <p:txBody>
          <a:bodyPr wrap="none" anchor="ctr"/>
          <a:lstStyle/>
          <a:p>
            <a:endParaRPr lang="en-US"/>
          </a:p>
        </p:txBody>
      </p:sp>
      <p:sp>
        <p:nvSpPr>
          <p:cNvPr id="44" name="AutoShape 5"/>
          <p:cNvSpPr>
            <a:spLocks noChangeArrowheads="1"/>
          </p:cNvSpPr>
          <p:nvPr/>
        </p:nvSpPr>
        <p:spPr bwMode="auto">
          <a:xfrm>
            <a:off x="5949125" y="4681728"/>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5" name="AutoShape 5"/>
          <p:cNvSpPr>
            <a:spLocks noChangeArrowheads="1"/>
          </p:cNvSpPr>
          <p:nvPr/>
        </p:nvSpPr>
        <p:spPr bwMode="auto">
          <a:xfrm>
            <a:off x="6497765" y="3364992"/>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6" name="AutoShape 5"/>
          <p:cNvSpPr>
            <a:spLocks noChangeArrowheads="1"/>
          </p:cNvSpPr>
          <p:nvPr/>
        </p:nvSpPr>
        <p:spPr bwMode="auto">
          <a:xfrm>
            <a:off x="6308789" y="4834128"/>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7" name="AutoShape 5"/>
          <p:cNvSpPr>
            <a:spLocks noChangeArrowheads="1"/>
          </p:cNvSpPr>
          <p:nvPr/>
        </p:nvSpPr>
        <p:spPr bwMode="auto">
          <a:xfrm>
            <a:off x="2602421" y="4748784"/>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8" name="AutoShape 5"/>
          <p:cNvSpPr>
            <a:spLocks noChangeArrowheads="1"/>
          </p:cNvSpPr>
          <p:nvPr/>
        </p:nvSpPr>
        <p:spPr bwMode="auto">
          <a:xfrm>
            <a:off x="6192965" y="4632960"/>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 name="AutoShape 5"/>
          <p:cNvSpPr>
            <a:spLocks noChangeArrowheads="1"/>
          </p:cNvSpPr>
          <p:nvPr/>
        </p:nvSpPr>
        <p:spPr bwMode="auto">
          <a:xfrm>
            <a:off x="6887909" y="2535936"/>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0" name="AutoShape 5"/>
          <p:cNvSpPr>
            <a:spLocks noChangeArrowheads="1"/>
          </p:cNvSpPr>
          <p:nvPr/>
        </p:nvSpPr>
        <p:spPr bwMode="auto">
          <a:xfrm>
            <a:off x="5339525" y="3840480"/>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4" name="AutoShape 10"/>
          <p:cNvSpPr>
            <a:spLocks noChangeArrowheads="1"/>
          </p:cNvSpPr>
          <p:nvPr/>
        </p:nvSpPr>
        <p:spPr bwMode="auto">
          <a:xfrm>
            <a:off x="1366647" y="3517391"/>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5" name="AutoShape 10"/>
          <p:cNvSpPr>
            <a:spLocks noChangeArrowheads="1"/>
          </p:cNvSpPr>
          <p:nvPr/>
        </p:nvSpPr>
        <p:spPr bwMode="auto">
          <a:xfrm>
            <a:off x="1214247" y="3218687"/>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6" name="AutoShape 10"/>
          <p:cNvSpPr>
            <a:spLocks noChangeArrowheads="1"/>
          </p:cNvSpPr>
          <p:nvPr/>
        </p:nvSpPr>
        <p:spPr bwMode="auto">
          <a:xfrm>
            <a:off x="1159383" y="2907791"/>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7" name="AutoShape 10"/>
          <p:cNvSpPr>
            <a:spLocks noChangeArrowheads="1"/>
          </p:cNvSpPr>
          <p:nvPr/>
        </p:nvSpPr>
        <p:spPr bwMode="auto">
          <a:xfrm>
            <a:off x="1415415" y="3553967"/>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9" name="AutoShape 10"/>
          <p:cNvSpPr>
            <a:spLocks noChangeArrowheads="1"/>
          </p:cNvSpPr>
          <p:nvPr/>
        </p:nvSpPr>
        <p:spPr bwMode="auto">
          <a:xfrm>
            <a:off x="3128391" y="3596639"/>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0" name="AutoShape 10"/>
          <p:cNvSpPr>
            <a:spLocks noChangeArrowheads="1"/>
          </p:cNvSpPr>
          <p:nvPr/>
        </p:nvSpPr>
        <p:spPr bwMode="auto">
          <a:xfrm>
            <a:off x="1549527" y="3834383"/>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3" name="Text Box 13"/>
          <p:cNvSpPr txBox="1">
            <a:spLocks noChangeArrowheads="1"/>
          </p:cNvSpPr>
          <p:nvPr/>
        </p:nvSpPr>
        <p:spPr bwMode="auto">
          <a:xfrm>
            <a:off x="1721549" y="3421571"/>
            <a:ext cx="466794"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JPL</a:t>
            </a:r>
            <a:endParaRPr lang="en-US" sz="1200" b="1" dirty="0">
              <a:solidFill>
                <a:srgbClr val="000099"/>
              </a:solidFill>
            </a:endParaRPr>
          </a:p>
        </p:txBody>
      </p:sp>
      <p:sp>
        <p:nvSpPr>
          <p:cNvPr id="64" name="Text Box 13"/>
          <p:cNvSpPr txBox="1">
            <a:spLocks noChangeArrowheads="1"/>
          </p:cNvSpPr>
          <p:nvPr/>
        </p:nvSpPr>
        <p:spPr bwMode="auto">
          <a:xfrm>
            <a:off x="733997" y="4043363"/>
            <a:ext cx="839204"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SPAWAR</a:t>
            </a:r>
            <a:endParaRPr lang="en-US" sz="1200" b="1" dirty="0">
              <a:solidFill>
                <a:srgbClr val="000099"/>
              </a:solidFill>
            </a:endParaRPr>
          </a:p>
        </p:txBody>
      </p:sp>
      <p:sp>
        <p:nvSpPr>
          <p:cNvPr id="65" name="Text Box 13"/>
          <p:cNvSpPr txBox="1">
            <a:spLocks noChangeArrowheads="1"/>
          </p:cNvSpPr>
          <p:nvPr/>
        </p:nvSpPr>
        <p:spPr bwMode="auto">
          <a:xfrm>
            <a:off x="6372797" y="4037267"/>
            <a:ext cx="839204"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SPAWAR</a:t>
            </a:r>
            <a:endParaRPr lang="en-US" sz="1200" b="1" dirty="0">
              <a:solidFill>
                <a:srgbClr val="000099"/>
              </a:solidFill>
            </a:endParaRPr>
          </a:p>
        </p:txBody>
      </p:sp>
      <p:sp>
        <p:nvSpPr>
          <p:cNvPr id="66" name="AutoShape 4"/>
          <p:cNvSpPr>
            <a:spLocks noChangeArrowheads="1"/>
          </p:cNvSpPr>
          <p:nvPr/>
        </p:nvSpPr>
        <p:spPr bwMode="auto">
          <a:xfrm>
            <a:off x="6206491" y="3858768"/>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7" name="Text Box 13"/>
          <p:cNvSpPr txBox="1">
            <a:spLocks noChangeArrowheads="1"/>
          </p:cNvSpPr>
          <p:nvPr/>
        </p:nvSpPr>
        <p:spPr bwMode="auto">
          <a:xfrm>
            <a:off x="3440621" y="3519107"/>
            <a:ext cx="595035"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LANL</a:t>
            </a:r>
            <a:endParaRPr lang="en-US" sz="1200" b="1" dirty="0">
              <a:solidFill>
                <a:srgbClr val="000099"/>
              </a:solidFill>
            </a:endParaRPr>
          </a:p>
        </p:txBody>
      </p:sp>
      <p:sp>
        <p:nvSpPr>
          <p:cNvPr id="68" name="Text Box 13"/>
          <p:cNvSpPr txBox="1">
            <a:spLocks noChangeArrowheads="1"/>
          </p:cNvSpPr>
          <p:nvPr/>
        </p:nvSpPr>
        <p:spPr bwMode="auto">
          <a:xfrm>
            <a:off x="1941005" y="3921443"/>
            <a:ext cx="1218603"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NM Spaceport</a:t>
            </a:r>
            <a:endParaRPr lang="en-US" sz="1200" b="1" dirty="0">
              <a:solidFill>
                <a:srgbClr val="000099"/>
              </a:solidFill>
            </a:endParaRPr>
          </a:p>
        </p:txBody>
      </p:sp>
      <p:sp>
        <p:nvSpPr>
          <p:cNvPr id="69" name="AutoShape 4"/>
          <p:cNvSpPr>
            <a:spLocks noChangeArrowheads="1"/>
          </p:cNvSpPr>
          <p:nvPr/>
        </p:nvSpPr>
        <p:spPr bwMode="auto">
          <a:xfrm>
            <a:off x="6096763" y="2822448"/>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70" name="Text Box 13"/>
          <p:cNvSpPr txBox="1">
            <a:spLocks noChangeArrowheads="1"/>
          </p:cNvSpPr>
          <p:nvPr/>
        </p:nvSpPr>
        <p:spPr bwMode="auto">
          <a:xfrm>
            <a:off x="6104573" y="2562035"/>
            <a:ext cx="484428" cy="307777"/>
          </a:xfrm>
          <a:prstGeom prst="rect">
            <a:avLst/>
          </a:prstGeom>
          <a:noFill/>
          <a:ln w="9525">
            <a:noFill/>
            <a:miter lim="800000"/>
            <a:headEnd/>
            <a:tailEnd/>
          </a:ln>
          <a:effectLst/>
        </p:spPr>
        <p:txBody>
          <a:bodyPr wrap="none">
            <a:spAutoFit/>
          </a:bodyPr>
          <a:lstStyle/>
          <a:p>
            <a:r>
              <a:rPr lang="en-US" sz="1400" b="1" dirty="0" smtClean="0">
                <a:solidFill>
                  <a:srgbClr val="000099"/>
                </a:solidFill>
              </a:rPr>
              <a:t>SDI</a:t>
            </a:r>
            <a:endParaRPr lang="en-US" sz="1400" b="1" dirty="0">
              <a:solidFill>
                <a:srgbClr val="000099"/>
              </a:solidFill>
            </a:endParaRPr>
          </a:p>
        </p:txBody>
      </p:sp>
      <p:sp>
        <p:nvSpPr>
          <p:cNvPr id="58" name="Text Box 13"/>
          <p:cNvSpPr txBox="1">
            <a:spLocks noChangeArrowheads="1"/>
          </p:cNvSpPr>
          <p:nvPr/>
        </p:nvSpPr>
        <p:spPr bwMode="auto">
          <a:xfrm>
            <a:off x="4422077" y="4780979"/>
            <a:ext cx="694421" cy="523220"/>
          </a:xfrm>
          <a:prstGeom prst="rect">
            <a:avLst/>
          </a:prstGeom>
          <a:noFill/>
          <a:ln w="9525">
            <a:noFill/>
            <a:miter lim="800000"/>
            <a:headEnd/>
            <a:tailEnd/>
          </a:ln>
          <a:effectLst/>
        </p:spPr>
        <p:txBody>
          <a:bodyPr wrap="none">
            <a:spAutoFit/>
          </a:bodyPr>
          <a:lstStyle/>
          <a:p>
            <a:r>
              <a:rPr lang="en-US" sz="1400" b="1" dirty="0" smtClean="0">
                <a:solidFill>
                  <a:srgbClr val="000099"/>
                </a:solidFill>
              </a:rPr>
              <a:t>NASA</a:t>
            </a:r>
          </a:p>
          <a:p>
            <a:r>
              <a:rPr lang="en-US" sz="1400" b="1" dirty="0" smtClean="0">
                <a:solidFill>
                  <a:srgbClr val="000099"/>
                </a:solidFill>
              </a:rPr>
              <a:t>JSC</a:t>
            </a:r>
            <a:endParaRPr lang="en-US" sz="1400" b="1" dirty="0">
              <a:solidFill>
                <a:srgbClr val="000099"/>
              </a:solidFill>
            </a:endParaRPr>
          </a:p>
        </p:txBody>
      </p:sp>
      <p:sp>
        <p:nvSpPr>
          <p:cNvPr id="61" name="AutoShape 4"/>
          <p:cNvSpPr>
            <a:spLocks noChangeArrowheads="1"/>
          </p:cNvSpPr>
          <p:nvPr/>
        </p:nvSpPr>
        <p:spPr bwMode="auto">
          <a:xfrm>
            <a:off x="4341115" y="4492752"/>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2" name="AutoShape 4"/>
          <p:cNvSpPr>
            <a:spLocks noChangeArrowheads="1"/>
          </p:cNvSpPr>
          <p:nvPr/>
        </p:nvSpPr>
        <p:spPr bwMode="auto">
          <a:xfrm>
            <a:off x="4176523" y="2938272"/>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71" name="Slide Number Placeholder 70"/>
          <p:cNvSpPr>
            <a:spLocks noGrp="1"/>
          </p:cNvSpPr>
          <p:nvPr>
            <p:ph type="sldNum" sz="quarter" idx="12"/>
          </p:nvPr>
        </p:nvSpPr>
        <p:spPr/>
        <p:txBody>
          <a:bodyPr/>
          <a:lstStyle/>
          <a:p>
            <a:fld id="{6C8F29FD-5414-4B96-826B-AC20692A35C2}" type="slidenum">
              <a:rPr lang="en-US" smtClean="0"/>
              <a:pPr/>
              <a:t>15</a:t>
            </a:fld>
            <a:endParaRPr lang="en-US" dirty="0"/>
          </a:p>
        </p:txBody>
      </p:sp>
      <p:sp>
        <p:nvSpPr>
          <p:cNvPr id="72"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73" name="Footer Placeholder 11"/>
          <p:cNvSpPr txBox="1">
            <a:spLocks/>
          </p:cNvSpPr>
          <p:nvPr/>
        </p:nvSpPr>
        <p:spPr>
          <a:xfrm>
            <a:off x="2444423" y="65592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9_May_June_July_Aug 095.jpg"/>
          <p:cNvPicPr>
            <a:picLocks noChangeAspect="1"/>
          </p:cNvPicPr>
          <p:nvPr/>
        </p:nvPicPr>
        <p:blipFill>
          <a:blip r:embed="rId3" cstate="email"/>
          <a:stretch>
            <a:fillRect/>
          </a:stretch>
        </p:blipFill>
        <p:spPr>
          <a:xfrm>
            <a:off x="5977636" y="2540001"/>
            <a:ext cx="2988564" cy="3578352"/>
          </a:xfrm>
          <a:prstGeom prst="rect">
            <a:avLst/>
          </a:prstGeom>
        </p:spPr>
      </p:pic>
      <p:sp>
        <p:nvSpPr>
          <p:cNvPr id="2" name="Title 1"/>
          <p:cNvSpPr>
            <a:spLocks noGrp="1"/>
          </p:cNvSpPr>
          <p:nvPr>
            <p:ph type="title"/>
          </p:nvPr>
        </p:nvSpPr>
        <p:spPr>
          <a:xfrm>
            <a:off x="531223" y="353013"/>
            <a:ext cx="8011886" cy="622347"/>
          </a:xfrm>
        </p:spPr>
        <p:txBody>
          <a:bodyPr>
            <a:normAutofit/>
          </a:bodyPr>
          <a:lstStyle/>
          <a:p>
            <a:r>
              <a:rPr lang="en-US" sz="2800" dirty="0" smtClean="0"/>
              <a:t>ORS --  Avenue for Innovation</a:t>
            </a:r>
            <a:endParaRPr lang="en-US" sz="2800" dirty="0"/>
          </a:p>
        </p:txBody>
      </p:sp>
      <p:sp>
        <p:nvSpPr>
          <p:cNvPr id="3" name="Content Placeholder 2"/>
          <p:cNvSpPr>
            <a:spLocks noGrp="1"/>
          </p:cNvSpPr>
          <p:nvPr>
            <p:ph idx="1"/>
          </p:nvPr>
        </p:nvSpPr>
        <p:spPr>
          <a:xfrm>
            <a:off x="146811" y="1513764"/>
            <a:ext cx="5815077" cy="5073849"/>
          </a:xfrm>
        </p:spPr>
        <p:txBody>
          <a:bodyPr/>
          <a:lstStyle/>
          <a:p>
            <a:pPr>
              <a:spcBef>
                <a:spcPts val="500"/>
              </a:spcBef>
              <a:spcAft>
                <a:spcPts val="200"/>
              </a:spcAft>
            </a:pPr>
            <a:r>
              <a:rPr lang="en-US" dirty="0" smtClean="0">
                <a:latin typeface="+mn-lt"/>
              </a:rPr>
              <a:t>Small satellite systems are technically mature</a:t>
            </a:r>
          </a:p>
          <a:p>
            <a:pPr lvl="1">
              <a:spcBef>
                <a:spcPts val="500"/>
              </a:spcBef>
              <a:spcAft>
                <a:spcPts val="200"/>
              </a:spcAft>
            </a:pPr>
            <a:r>
              <a:rPr lang="en-US" dirty="0" smtClean="0">
                <a:latin typeface="+mn-lt"/>
              </a:rPr>
              <a:t>Fielded quickly (~32 months for ORS-1)</a:t>
            </a:r>
          </a:p>
          <a:p>
            <a:pPr lvl="1">
              <a:spcBef>
                <a:spcPts val="500"/>
              </a:spcBef>
              <a:spcAft>
                <a:spcPts val="200"/>
              </a:spcAft>
            </a:pPr>
            <a:r>
              <a:rPr lang="en-US" dirty="0" smtClean="0">
                <a:latin typeface="+mn-lt"/>
              </a:rPr>
              <a:t>Provide “good enough”, relevant capabilities </a:t>
            </a:r>
          </a:p>
          <a:p>
            <a:pPr lvl="1">
              <a:spcBef>
                <a:spcPts val="500"/>
              </a:spcBef>
              <a:spcAft>
                <a:spcPts val="200"/>
              </a:spcAft>
            </a:pPr>
            <a:r>
              <a:rPr lang="en-US" dirty="0" smtClean="0">
                <a:latin typeface="+mn-lt"/>
              </a:rPr>
              <a:t>Proven with multiple </a:t>
            </a:r>
            <a:r>
              <a:rPr lang="en-US" dirty="0" err="1" smtClean="0">
                <a:latin typeface="+mn-lt"/>
              </a:rPr>
              <a:t>phenomenologies</a:t>
            </a:r>
            <a:r>
              <a:rPr lang="en-US" dirty="0" smtClean="0">
                <a:latin typeface="+mn-lt"/>
              </a:rPr>
              <a:t> through USCENTCOM’s ORS-1, TacSat-3 and TacSat-4</a:t>
            </a:r>
          </a:p>
          <a:p>
            <a:pPr>
              <a:spcBef>
                <a:spcPts val="500"/>
              </a:spcBef>
              <a:spcAft>
                <a:spcPts val="200"/>
              </a:spcAft>
            </a:pPr>
            <a:r>
              <a:rPr lang="en-US" dirty="0" smtClean="0">
                <a:latin typeface="+mn-lt"/>
              </a:rPr>
              <a:t>ORS embraces a flexible business model </a:t>
            </a:r>
          </a:p>
          <a:p>
            <a:pPr lvl="1">
              <a:spcBef>
                <a:spcPts val="500"/>
              </a:spcBef>
              <a:spcAft>
                <a:spcPts val="200"/>
              </a:spcAft>
            </a:pPr>
            <a:r>
              <a:rPr lang="en-US" dirty="0" smtClean="0">
                <a:latin typeface="+mn-lt"/>
              </a:rPr>
              <a:t>Accepting of disruptive innovation</a:t>
            </a:r>
          </a:p>
          <a:p>
            <a:pPr lvl="1">
              <a:spcBef>
                <a:spcPts val="500"/>
              </a:spcBef>
              <a:spcAft>
                <a:spcPts val="200"/>
              </a:spcAft>
            </a:pPr>
            <a:r>
              <a:rPr lang="en-US" dirty="0" smtClean="0">
                <a:latin typeface="+mn-lt"/>
              </a:rPr>
              <a:t>Adaptable, and complementary to the existing NSS architecture   </a:t>
            </a:r>
          </a:p>
          <a:p>
            <a:pPr lvl="1">
              <a:spcBef>
                <a:spcPts val="500"/>
              </a:spcBef>
              <a:spcAft>
                <a:spcPts val="200"/>
              </a:spcAft>
            </a:pPr>
            <a:r>
              <a:rPr lang="en-US" dirty="0" smtClean="0">
                <a:latin typeface="+mn-lt"/>
              </a:rPr>
              <a:t>Rapid and cost effective to develop and deploy space capabilities</a:t>
            </a:r>
          </a:p>
          <a:p>
            <a:pPr>
              <a:spcBef>
                <a:spcPts val="500"/>
              </a:spcBef>
              <a:spcAft>
                <a:spcPts val="200"/>
              </a:spcAft>
            </a:pPr>
            <a:r>
              <a:rPr lang="en-US" dirty="0" smtClean="0">
                <a:latin typeface="+mn-lt"/>
              </a:rPr>
              <a:t>ORS provides focus for operational advantage</a:t>
            </a:r>
          </a:p>
          <a:p>
            <a:pPr lvl="1">
              <a:spcBef>
                <a:spcPts val="500"/>
              </a:spcBef>
              <a:spcAft>
                <a:spcPts val="200"/>
              </a:spcAft>
            </a:pPr>
            <a:r>
              <a:rPr lang="en-US" dirty="0" smtClean="0">
                <a:latin typeface="+mn-lt"/>
              </a:rPr>
              <a:t>Serves the disadvantaged user</a:t>
            </a:r>
          </a:p>
          <a:p>
            <a:pPr lvl="1">
              <a:spcBef>
                <a:spcPts val="500"/>
              </a:spcBef>
              <a:spcAft>
                <a:spcPts val="200"/>
              </a:spcAft>
            </a:pPr>
            <a:r>
              <a:rPr lang="en-US" dirty="0" smtClean="0">
                <a:latin typeface="+mn-lt"/>
              </a:rPr>
              <a:t>Reduces high demand on existing assets </a:t>
            </a:r>
          </a:p>
          <a:p>
            <a:pPr>
              <a:spcBef>
                <a:spcPts val="1000"/>
              </a:spcBef>
              <a:spcAft>
                <a:spcPts val="200"/>
              </a:spcAft>
            </a:pPr>
            <a:endParaRPr lang="en-US" dirty="0" smtClean="0">
              <a:latin typeface="+mn-lt"/>
            </a:endParaRPr>
          </a:p>
          <a:p>
            <a:pPr>
              <a:spcBef>
                <a:spcPts val="1000"/>
              </a:spcBef>
              <a:spcAft>
                <a:spcPts val="200"/>
              </a:spcAft>
              <a:buNone/>
            </a:pPr>
            <a:endParaRPr lang="en-US" dirty="0" smtClean="0">
              <a:latin typeface="+mn-lt"/>
            </a:endParaRPr>
          </a:p>
          <a:p>
            <a:pPr>
              <a:spcBef>
                <a:spcPts val="1000"/>
              </a:spcBef>
              <a:spcAft>
                <a:spcPts val="200"/>
              </a:spcAft>
            </a:pPr>
            <a:endParaRPr lang="en-US" dirty="0" smtClean="0">
              <a:latin typeface="+mn-lt"/>
            </a:endParaRPr>
          </a:p>
          <a:p>
            <a:endParaRPr lang="en-US" dirty="0"/>
          </a:p>
        </p:txBody>
      </p:sp>
      <p:pic>
        <p:nvPicPr>
          <p:cNvPr id="5" name="Picture 4" descr="Atomic%20Sunrise[1].jpg"/>
          <p:cNvPicPr>
            <a:picLocks noChangeAspect="1"/>
          </p:cNvPicPr>
          <p:nvPr/>
        </p:nvPicPr>
        <p:blipFill>
          <a:blip r:embed="rId4" cstate="email"/>
          <a:stretch>
            <a:fillRect/>
          </a:stretch>
        </p:blipFill>
        <p:spPr>
          <a:xfrm>
            <a:off x="5961888" y="5123792"/>
            <a:ext cx="3004313" cy="1513489"/>
          </a:xfrm>
          <a:prstGeom prst="rect">
            <a:avLst/>
          </a:prstGeom>
        </p:spPr>
      </p:pic>
      <p:pic>
        <p:nvPicPr>
          <p:cNvPr id="6" name="Picture 5" descr="Hi Res ORS1 Launch.tif"/>
          <p:cNvPicPr>
            <a:picLocks noChangeAspect="1"/>
          </p:cNvPicPr>
          <p:nvPr/>
        </p:nvPicPr>
        <p:blipFill>
          <a:blip r:embed="rId5" cstate="email"/>
          <a:stretch>
            <a:fillRect/>
          </a:stretch>
        </p:blipFill>
        <p:spPr>
          <a:xfrm>
            <a:off x="5981937" y="1553645"/>
            <a:ext cx="2984263" cy="1989235"/>
          </a:xfrm>
          <a:prstGeom prst="rect">
            <a:avLst/>
          </a:prstGeom>
        </p:spPr>
      </p:pic>
      <p:sp>
        <p:nvSpPr>
          <p:cNvPr id="7" name="TextBox 6"/>
          <p:cNvSpPr txBox="1"/>
          <p:nvPr/>
        </p:nvSpPr>
        <p:spPr>
          <a:xfrm>
            <a:off x="6007100" y="5118100"/>
            <a:ext cx="1943100" cy="276999"/>
          </a:xfrm>
          <a:prstGeom prst="rect">
            <a:avLst/>
          </a:prstGeom>
          <a:noFill/>
        </p:spPr>
        <p:txBody>
          <a:bodyPr wrap="square" rtlCol="0">
            <a:spAutoFit/>
          </a:bodyPr>
          <a:lstStyle/>
          <a:p>
            <a:r>
              <a:rPr lang="en-US" sz="1200" b="1" dirty="0" smtClean="0">
                <a:solidFill>
                  <a:schemeClr val="bg1"/>
                </a:solidFill>
              </a:rPr>
              <a:t>TacSat-4 Kodiak Sep 11 </a:t>
            </a:r>
            <a:endParaRPr lang="en-US" sz="1200" b="1" dirty="0">
              <a:solidFill>
                <a:schemeClr val="bg1"/>
              </a:solidFill>
            </a:endParaRPr>
          </a:p>
        </p:txBody>
      </p:sp>
      <p:sp>
        <p:nvSpPr>
          <p:cNvPr id="8" name="TextBox 7"/>
          <p:cNvSpPr txBox="1"/>
          <p:nvPr/>
        </p:nvSpPr>
        <p:spPr>
          <a:xfrm>
            <a:off x="6565900" y="3136900"/>
            <a:ext cx="1943100" cy="276999"/>
          </a:xfrm>
          <a:prstGeom prst="rect">
            <a:avLst/>
          </a:prstGeom>
          <a:noFill/>
        </p:spPr>
        <p:txBody>
          <a:bodyPr wrap="square" rtlCol="0">
            <a:spAutoFit/>
          </a:bodyPr>
          <a:lstStyle/>
          <a:p>
            <a:r>
              <a:rPr lang="en-US" sz="1200" b="1" dirty="0" smtClean="0">
                <a:solidFill>
                  <a:schemeClr val="bg1"/>
                </a:solidFill>
              </a:rPr>
              <a:t>ORS-1 Wallops Jun 11</a:t>
            </a:r>
            <a:endParaRPr lang="en-US" sz="1200" b="1" dirty="0">
              <a:solidFill>
                <a:schemeClr val="bg1"/>
              </a:solidFill>
            </a:endParaRPr>
          </a:p>
        </p:txBody>
      </p:sp>
      <p:sp>
        <p:nvSpPr>
          <p:cNvPr id="12"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13"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14" name="Slide Number Placeholder 13"/>
          <p:cNvSpPr>
            <a:spLocks noGrp="1"/>
          </p:cNvSpPr>
          <p:nvPr>
            <p:ph type="sldNum" sz="quarter" idx="12"/>
          </p:nvPr>
        </p:nvSpPr>
        <p:spPr/>
        <p:txBody>
          <a:bodyPr/>
          <a:lstStyle/>
          <a:p>
            <a:fld id="{6C8F29FD-5414-4B96-826B-AC20692A35C2}" type="slidenum">
              <a:rPr lang="en-US" smtClean="0"/>
              <a:pPr/>
              <a:t>16</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dirty="0" smtClean="0"/>
              <a:t>Background</a:t>
            </a:r>
          </a:p>
          <a:p>
            <a:endParaRPr lang="en-US" sz="2400" dirty="0" smtClean="0"/>
          </a:p>
          <a:p>
            <a:r>
              <a:rPr lang="en-US" sz="2400" dirty="0" smtClean="0"/>
              <a:t>Funding Uncertainty in FY13</a:t>
            </a:r>
          </a:p>
          <a:p>
            <a:endParaRPr lang="en-US" sz="2400" dirty="0" smtClean="0"/>
          </a:p>
          <a:p>
            <a:r>
              <a:rPr lang="en-US" sz="2400" dirty="0" smtClean="0"/>
              <a:t>Potential ORS Weather Mission</a:t>
            </a:r>
          </a:p>
          <a:p>
            <a:endParaRPr lang="en-US" sz="2400" dirty="0" smtClean="0"/>
          </a:p>
          <a:p>
            <a:r>
              <a:rPr lang="en-US" sz="2400" dirty="0" smtClean="0"/>
              <a:t>Currently Programmed ORS Missions</a:t>
            </a:r>
          </a:p>
          <a:p>
            <a:endParaRPr lang="en-US" sz="2400" dirty="0" smtClean="0"/>
          </a:p>
          <a:p>
            <a:r>
              <a:rPr lang="en-US" sz="2400" dirty="0" smtClean="0"/>
              <a:t>Summary</a:t>
            </a:r>
          </a:p>
          <a:p>
            <a:endParaRPr lang="en-US" dirty="0"/>
          </a:p>
        </p:txBody>
      </p:sp>
      <p:sp>
        <p:nvSpPr>
          <p:cNvPr id="4" name="Slide Number Placeholder 3"/>
          <p:cNvSpPr>
            <a:spLocks noGrp="1"/>
          </p:cNvSpPr>
          <p:nvPr>
            <p:ph type="sldNum" sz="quarter" idx="12"/>
          </p:nvPr>
        </p:nvSpPr>
        <p:spPr/>
        <p:txBody>
          <a:bodyPr/>
          <a:lstStyle/>
          <a:p>
            <a:fld id="{6C8F29FD-5414-4B96-826B-AC20692A35C2}" type="slidenum">
              <a:rPr lang="en-US" smtClean="0"/>
              <a:pPr/>
              <a:t>2</a:t>
            </a:fld>
            <a:endParaRPr lang="en-US" dirty="0"/>
          </a:p>
        </p:txBody>
      </p:sp>
      <p:sp>
        <p:nvSpPr>
          <p:cNvPr id="5"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p:txBody>
          <a:bodyPr/>
          <a:lstStyle/>
          <a:p>
            <a:fld id="{5AC59D68-2497-454C-BB80-990CF93CE237}" type="slidenum">
              <a:rPr lang="en-US"/>
              <a:pPr/>
              <a:t>3</a:t>
            </a:fld>
            <a:endParaRPr lang="en-US" dirty="0"/>
          </a:p>
        </p:txBody>
      </p:sp>
      <p:sp>
        <p:nvSpPr>
          <p:cNvPr id="27652" name="Rectangle 9"/>
          <p:cNvSpPr>
            <a:spLocks noGrp="1" noChangeArrowheads="1"/>
          </p:cNvSpPr>
          <p:nvPr>
            <p:ph type="title"/>
          </p:nvPr>
        </p:nvSpPr>
        <p:spPr>
          <a:xfrm>
            <a:off x="1168400" y="12700"/>
            <a:ext cx="6677025" cy="947738"/>
          </a:xfrm>
        </p:spPr>
        <p:txBody>
          <a:bodyPr anchor="ctr"/>
          <a:lstStyle/>
          <a:p>
            <a:pPr eaLnBrk="1" hangingPunct="1"/>
            <a:r>
              <a:rPr lang="en-US" dirty="0" smtClean="0"/>
              <a:t>Four Years         Four Launches</a:t>
            </a:r>
            <a:endParaRPr lang="en-US" sz="3600" dirty="0" smtClean="0"/>
          </a:p>
        </p:txBody>
      </p:sp>
      <p:sp>
        <p:nvSpPr>
          <p:cNvPr id="27671" name="Text Box 11"/>
          <p:cNvSpPr txBox="1">
            <a:spLocks noChangeArrowheads="1"/>
          </p:cNvSpPr>
          <p:nvPr/>
        </p:nvSpPr>
        <p:spPr bwMode="auto">
          <a:xfrm>
            <a:off x="6769100" y="1563926"/>
            <a:ext cx="2184400" cy="1107996"/>
          </a:xfrm>
          <a:prstGeom prst="rect">
            <a:avLst/>
          </a:prstGeom>
          <a:solidFill>
            <a:schemeClr val="bg1">
              <a:lumMod val="95000"/>
            </a:schemeClr>
          </a:solidFill>
          <a:ln w="57150" cmpd="thinThick">
            <a:solidFill>
              <a:schemeClr val="tx1"/>
            </a:solidFill>
            <a:miter lim="800000"/>
            <a:headEnd/>
            <a:tailEnd/>
          </a:ln>
        </p:spPr>
        <p:txBody>
          <a:bodyPr wrap="square">
            <a:spAutoFit/>
          </a:bodyPr>
          <a:lstStyle/>
          <a:p>
            <a:pPr algn="ctr"/>
            <a:r>
              <a:rPr lang="en-US" b="1" dirty="0" smtClean="0"/>
              <a:t>Sep 2011</a:t>
            </a:r>
          </a:p>
          <a:p>
            <a:pPr algn="ctr"/>
            <a:r>
              <a:rPr lang="en-US" sz="1600" b="1" dirty="0" smtClean="0"/>
              <a:t>1st Comm-on-the-Move </a:t>
            </a:r>
          </a:p>
          <a:p>
            <a:pPr algn="ctr"/>
            <a:r>
              <a:rPr lang="en-US" sz="1600" b="1" dirty="0" smtClean="0"/>
              <a:t>NRL’s TacSat-4</a:t>
            </a:r>
          </a:p>
        </p:txBody>
      </p:sp>
      <p:sp>
        <p:nvSpPr>
          <p:cNvPr id="18" name="Text Box 11"/>
          <p:cNvSpPr txBox="1">
            <a:spLocks noChangeArrowheads="1"/>
          </p:cNvSpPr>
          <p:nvPr/>
        </p:nvSpPr>
        <p:spPr bwMode="auto">
          <a:xfrm>
            <a:off x="4533900" y="1551226"/>
            <a:ext cx="2133600" cy="1107996"/>
          </a:xfrm>
          <a:prstGeom prst="rect">
            <a:avLst/>
          </a:prstGeom>
          <a:solidFill>
            <a:schemeClr val="bg1">
              <a:lumMod val="95000"/>
            </a:schemeClr>
          </a:solidFill>
          <a:ln w="57150" cmpd="thinThick">
            <a:solidFill>
              <a:schemeClr val="tx1"/>
            </a:solidFill>
            <a:miter lim="800000"/>
            <a:headEnd/>
            <a:tailEnd/>
          </a:ln>
        </p:spPr>
        <p:txBody>
          <a:bodyPr wrap="square">
            <a:spAutoFit/>
          </a:bodyPr>
          <a:lstStyle/>
          <a:p>
            <a:pPr algn="ctr"/>
            <a:r>
              <a:rPr lang="en-US" b="1" dirty="0" smtClean="0"/>
              <a:t>Jun 2011</a:t>
            </a:r>
          </a:p>
          <a:p>
            <a:pPr algn="ctr"/>
            <a:r>
              <a:rPr lang="en-US" sz="1600" b="1" dirty="0" smtClean="0"/>
              <a:t>1st  Dedicated COCOM ISR </a:t>
            </a:r>
          </a:p>
          <a:p>
            <a:pPr algn="ctr"/>
            <a:r>
              <a:rPr lang="en-US" sz="1600" b="1" dirty="0" smtClean="0"/>
              <a:t>ORS-1</a:t>
            </a:r>
          </a:p>
        </p:txBody>
      </p:sp>
      <p:sp>
        <p:nvSpPr>
          <p:cNvPr id="19" name="Text Box 11"/>
          <p:cNvSpPr txBox="1">
            <a:spLocks noChangeArrowheads="1"/>
          </p:cNvSpPr>
          <p:nvPr/>
        </p:nvSpPr>
        <p:spPr bwMode="auto">
          <a:xfrm>
            <a:off x="2235200" y="1551226"/>
            <a:ext cx="2197100" cy="1107996"/>
          </a:xfrm>
          <a:prstGeom prst="rect">
            <a:avLst/>
          </a:prstGeom>
          <a:solidFill>
            <a:schemeClr val="bg2"/>
          </a:solidFill>
          <a:ln w="57150" cmpd="thinThick">
            <a:solidFill>
              <a:schemeClr val="tx1"/>
            </a:solidFill>
            <a:miter lim="800000"/>
            <a:headEnd/>
            <a:tailEnd/>
          </a:ln>
        </p:spPr>
        <p:txBody>
          <a:bodyPr wrap="square">
            <a:spAutoFit/>
          </a:bodyPr>
          <a:lstStyle/>
          <a:p>
            <a:pPr algn="ctr"/>
            <a:r>
              <a:rPr lang="en-US" b="1" dirty="0" smtClean="0"/>
              <a:t>May 2009</a:t>
            </a:r>
          </a:p>
          <a:p>
            <a:pPr algn="ctr"/>
            <a:r>
              <a:rPr lang="en-US" sz="1600" b="1" dirty="0" smtClean="0"/>
              <a:t>1</a:t>
            </a:r>
            <a:r>
              <a:rPr lang="en-US" sz="1600" b="1" baseline="30000" dirty="0" smtClean="0"/>
              <a:t>st</a:t>
            </a:r>
            <a:r>
              <a:rPr lang="en-US" sz="1600" b="1" dirty="0" smtClean="0"/>
              <a:t> Tactical</a:t>
            </a:r>
          </a:p>
          <a:p>
            <a:pPr algn="ctr"/>
            <a:r>
              <a:rPr lang="en-US" sz="1600" b="1" dirty="0" smtClean="0"/>
              <a:t>HSI</a:t>
            </a:r>
          </a:p>
          <a:p>
            <a:pPr algn="ctr"/>
            <a:r>
              <a:rPr lang="en-US" sz="1600" b="1" dirty="0" smtClean="0"/>
              <a:t>AFRL’s TacSat-3</a:t>
            </a:r>
          </a:p>
        </p:txBody>
      </p:sp>
      <p:sp>
        <p:nvSpPr>
          <p:cNvPr id="20" name="Text Box 11"/>
          <p:cNvSpPr txBox="1">
            <a:spLocks noChangeArrowheads="1"/>
          </p:cNvSpPr>
          <p:nvPr/>
        </p:nvSpPr>
        <p:spPr bwMode="auto">
          <a:xfrm>
            <a:off x="0" y="1536700"/>
            <a:ext cx="2146300" cy="1107996"/>
          </a:xfrm>
          <a:prstGeom prst="rect">
            <a:avLst/>
          </a:prstGeom>
          <a:solidFill>
            <a:schemeClr val="bg1">
              <a:lumMod val="95000"/>
            </a:schemeClr>
          </a:solidFill>
          <a:ln w="57150" cmpd="thinThick">
            <a:solidFill>
              <a:schemeClr val="tx1"/>
            </a:solidFill>
            <a:miter lim="800000"/>
            <a:headEnd/>
            <a:tailEnd/>
          </a:ln>
        </p:spPr>
        <p:txBody>
          <a:bodyPr wrap="square">
            <a:spAutoFit/>
          </a:bodyPr>
          <a:lstStyle/>
          <a:p>
            <a:pPr algn="ctr"/>
            <a:r>
              <a:rPr lang="en-US" b="1" dirty="0" smtClean="0"/>
              <a:t>July 2008</a:t>
            </a:r>
          </a:p>
          <a:p>
            <a:pPr algn="ctr"/>
            <a:r>
              <a:rPr lang="en-US" sz="1600" b="1" dirty="0" smtClean="0"/>
              <a:t>1st Rapid Transport &amp; Integration</a:t>
            </a:r>
          </a:p>
          <a:p>
            <a:pPr algn="ctr"/>
            <a:r>
              <a:rPr lang="en-US" sz="1600" b="1" smtClean="0"/>
              <a:t>JUMPSTART Demo</a:t>
            </a:r>
            <a:endParaRPr lang="en-US" sz="1200" b="1" dirty="0" smtClean="0"/>
          </a:p>
        </p:txBody>
      </p:sp>
      <p:pic>
        <p:nvPicPr>
          <p:cNvPr id="16" name="Picture 15" descr="MI_ORS1_1.jpg"/>
          <p:cNvPicPr>
            <a:picLocks noChangeAspect="1"/>
          </p:cNvPicPr>
          <p:nvPr/>
        </p:nvPicPr>
        <p:blipFill>
          <a:blip r:embed="rId3" cstate="email"/>
          <a:stretch>
            <a:fillRect/>
          </a:stretch>
        </p:blipFill>
        <p:spPr>
          <a:xfrm>
            <a:off x="4723881" y="2705100"/>
            <a:ext cx="1791219" cy="3111499"/>
          </a:xfrm>
          <a:prstGeom prst="rect">
            <a:avLst/>
          </a:prstGeom>
        </p:spPr>
      </p:pic>
      <p:pic>
        <p:nvPicPr>
          <p:cNvPr id="17" name="Picture 2"/>
          <p:cNvPicPr>
            <a:picLocks noChangeAspect="1" noChangeArrowheads="1"/>
          </p:cNvPicPr>
          <p:nvPr/>
        </p:nvPicPr>
        <p:blipFill>
          <a:blip r:embed="rId4" cstate="email"/>
          <a:srcRect/>
          <a:stretch>
            <a:fillRect/>
          </a:stretch>
        </p:blipFill>
        <p:spPr bwMode="auto">
          <a:xfrm>
            <a:off x="2379101" y="2745618"/>
            <a:ext cx="1824600" cy="2969381"/>
          </a:xfrm>
          <a:prstGeom prst="rect">
            <a:avLst/>
          </a:prstGeom>
          <a:noFill/>
          <a:ln w="9525">
            <a:noFill/>
            <a:miter lim="800000"/>
            <a:headEnd/>
            <a:tailEnd/>
          </a:ln>
        </p:spPr>
      </p:pic>
      <p:sp>
        <p:nvSpPr>
          <p:cNvPr id="21" name="Right Arrow 20"/>
          <p:cNvSpPr/>
          <p:nvPr/>
        </p:nvSpPr>
        <p:spPr>
          <a:xfrm>
            <a:off x="3784600" y="444500"/>
            <a:ext cx="609600" cy="167132"/>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387600" y="762000"/>
            <a:ext cx="3993401" cy="369332"/>
          </a:xfrm>
          <a:prstGeom prst="rect">
            <a:avLst/>
          </a:prstGeom>
          <a:noFill/>
        </p:spPr>
        <p:txBody>
          <a:bodyPr wrap="none" rtlCol="0">
            <a:spAutoFit/>
          </a:bodyPr>
          <a:lstStyle/>
          <a:p>
            <a:r>
              <a:rPr lang="en-US" b="1" dirty="0" smtClean="0"/>
              <a:t>ORS Office Established : May 2007</a:t>
            </a:r>
            <a:endParaRPr lang="en-US" b="1" dirty="0"/>
          </a:p>
        </p:txBody>
      </p:sp>
      <p:pic>
        <p:nvPicPr>
          <p:cNvPr id="23" name="Picture 2" descr="C:\Users\braynor\AppData\Local\Microsoft\Windows\Temporary Internet Files\Content.Outlook\BDZE5VA9\IMG_6607 (3).JPG"/>
          <p:cNvPicPr>
            <a:picLocks noChangeAspect="1" noChangeArrowheads="1"/>
          </p:cNvPicPr>
          <p:nvPr/>
        </p:nvPicPr>
        <p:blipFill>
          <a:blip r:embed="rId5" cstate="email"/>
          <a:srcRect/>
          <a:stretch>
            <a:fillRect/>
          </a:stretch>
        </p:blipFill>
        <p:spPr bwMode="auto">
          <a:xfrm>
            <a:off x="6899885" y="2819400"/>
            <a:ext cx="1825015" cy="2844800"/>
          </a:xfrm>
          <a:prstGeom prst="rect">
            <a:avLst/>
          </a:prstGeom>
          <a:noFill/>
          <a:ln w="47625" cmpd="thickThin">
            <a:solidFill>
              <a:schemeClr val="tx1"/>
            </a:solidFill>
          </a:ln>
          <a:effectLst>
            <a:outerShdw blurRad="127000" sx="108000" sy="108000" algn="ctr" rotWithShape="0">
              <a:schemeClr val="bg1">
                <a:alpha val="65000"/>
              </a:schemeClr>
            </a:outerShdw>
          </a:effectLst>
        </p:spPr>
      </p:pic>
      <p:pic>
        <p:nvPicPr>
          <p:cNvPr id="64" name="Picture 28" descr="254"/>
          <p:cNvPicPr>
            <a:picLocks noChangeAspect="1" noChangeArrowheads="1"/>
          </p:cNvPicPr>
          <p:nvPr/>
        </p:nvPicPr>
        <p:blipFill>
          <a:blip r:embed="rId6" cstate="email"/>
          <a:srcRect/>
          <a:stretch>
            <a:fillRect/>
          </a:stretch>
        </p:blipFill>
        <p:spPr bwMode="auto">
          <a:xfrm>
            <a:off x="229219" y="2807073"/>
            <a:ext cx="1739281" cy="1879227"/>
          </a:xfrm>
          <a:prstGeom prst="rect">
            <a:avLst/>
          </a:prstGeom>
          <a:noFill/>
          <a:ln w="9525">
            <a:solidFill>
              <a:schemeClr val="tx1"/>
            </a:solidFill>
            <a:miter lim="800000"/>
            <a:headEnd/>
            <a:tailEnd/>
          </a:ln>
        </p:spPr>
      </p:pic>
      <p:sp>
        <p:nvSpPr>
          <p:cNvPr id="65" name="TextBox 64"/>
          <p:cNvSpPr txBox="1"/>
          <p:nvPr/>
        </p:nvSpPr>
        <p:spPr>
          <a:xfrm>
            <a:off x="1206500" y="6395378"/>
            <a:ext cx="6884192" cy="400110"/>
          </a:xfrm>
          <a:prstGeom prst="rect">
            <a:avLst/>
          </a:prstGeom>
          <a:solidFill>
            <a:schemeClr val="tx1"/>
          </a:solidFill>
        </p:spPr>
        <p:txBody>
          <a:bodyPr wrap="none" rtlCol="0">
            <a:spAutoFit/>
          </a:bodyPr>
          <a:lstStyle/>
          <a:p>
            <a:r>
              <a:rPr lang="en-US" sz="2000" dirty="0" smtClean="0">
                <a:solidFill>
                  <a:schemeClr val="bg1"/>
                </a:solidFill>
                <a:latin typeface="Arial Black" pitchFamily="34" charset="0"/>
              </a:rPr>
              <a:t>Rapid Development – Relevant to the Warfighter</a:t>
            </a:r>
            <a:endParaRPr lang="en-US" sz="2000" dirty="0">
              <a:solidFill>
                <a:schemeClr val="bg1"/>
              </a:solidFill>
              <a:latin typeface="Arial Black" pitchFamily="34" charset="0"/>
            </a:endParaRPr>
          </a:p>
        </p:txBody>
      </p:sp>
      <p:sp>
        <p:nvSpPr>
          <p:cNvPr id="67" name="TextBox 8"/>
          <p:cNvSpPr txBox="1">
            <a:spLocks noChangeArrowheads="1"/>
          </p:cNvSpPr>
          <p:nvPr/>
        </p:nvSpPr>
        <p:spPr bwMode="auto">
          <a:xfrm>
            <a:off x="4735513" y="5702300"/>
            <a:ext cx="1766887"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Transitioned to Operations</a:t>
            </a:r>
          </a:p>
          <a:p>
            <a:pPr algn="ctr"/>
            <a:r>
              <a:rPr lang="en-US" sz="1200" b="1" dirty="0" smtClean="0">
                <a:solidFill>
                  <a:schemeClr val="bg1"/>
                </a:solidFill>
              </a:rPr>
              <a:t>Jan  2012</a:t>
            </a:r>
            <a:endParaRPr lang="en-US" sz="1200" b="1" dirty="0">
              <a:solidFill>
                <a:schemeClr val="bg1"/>
              </a:solidFill>
            </a:endParaRPr>
          </a:p>
        </p:txBody>
      </p:sp>
      <p:sp>
        <p:nvSpPr>
          <p:cNvPr id="68" name="TextBox 8"/>
          <p:cNvSpPr txBox="1">
            <a:spLocks noChangeArrowheads="1"/>
          </p:cNvSpPr>
          <p:nvPr/>
        </p:nvSpPr>
        <p:spPr bwMode="auto">
          <a:xfrm>
            <a:off x="2412999" y="5676900"/>
            <a:ext cx="1763713"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Transitioned to Operations</a:t>
            </a:r>
          </a:p>
          <a:p>
            <a:pPr algn="ctr"/>
            <a:r>
              <a:rPr lang="en-US" sz="1200" b="1" dirty="0" smtClean="0">
                <a:solidFill>
                  <a:schemeClr val="bg1"/>
                </a:solidFill>
              </a:rPr>
              <a:t> June 2010</a:t>
            </a:r>
            <a:endParaRPr lang="en-US" sz="1200" b="1" dirty="0">
              <a:solidFill>
                <a:schemeClr val="bg1"/>
              </a:solidFill>
            </a:endParaRPr>
          </a:p>
        </p:txBody>
      </p:sp>
      <p:sp>
        <p:nvSpPr>
          <p:cNvPr id="69" name="TextBox 8"/>
          <p:cNvSpPr txBox="1">
            <a:spLocks noChangeArrowheads="1"/>
          </p:cNvSpPr>
          <p:nvPr/>
        </p:nvSpPr>
        <p:spPr bwMode="auto">
          <a:xfrm>
            <a:off x="6843712" y="5676900"/>
            <a:ext cx="1919288"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Demo Modular Bus Standards</a:t>
            </a:r>
          </a:p>
          <a:p>
            <a:pPr algn="ctr"/>
            <a:r>
              <a:rPr lang="en-US" sz="1200" b="1" dirty="0" smtClean="0">
                <a:solidFill>
                  <a:schemeClr val="bg1"/>
                </a:solidFill>
              </a:rPr>
              <a:t> &amp; Military Utility</a:t>
            </a:r>
            <a:endParaRPr lang="en-US" sz="1200" b="1" dirty="0">
              <a:solidFill>
                <a:schemeClr val="bg1"/>
              </a:solidFill>
            </a:endParaRPr>
          </a:p>
        </p:txBody>
      </p:sp>
      <p:pic>
        <p:nvPicPr>
          <p:cNvPr id="70" name="Picture 1616" descr="falcon on pad 1"/>
          <p:cNvPicPr>
            <a:picLocks noChangeAspect="1" noChangeArrowheads="1"/>
          </p:cNvPicPr>
          <p:nvPr/>
        </p:nvPicPr>
        <p:blipFill>
          <a:blip r:embed="rId7" cstate="email"/>
          <a:srcRect/>
          <a:stretch>
            <a:fillRect/>
          </a:stretch>
        </p:blipFill>
        <p:spPr bwMode="auto">
          <a:xfrm>
            <a:off x="195263" y="4671247"/>
            <a:ext cx="1785937" cy="1085028"/>
          </a:xfrm>
          <a:prstGeom prst="rect">
            <a:avLst/>
          </a:prstGeom>
          <a:noFill/>
          <a:ln w="9525">
            <a:noFill/>
            <a:miter lim="800000"/>
            <a:headEnd/>
            <a:tailEnd/>
          </a:ln>
        </p:spPr>
      </p:pic>
      <p:sp>
        <p:nvSpPr>
          <p:cNvPr id="71" name="TextBox 8"/>
          <p:cNvSpPr txBox="1">
            <a:spLocks noChangeArrowheads="1"/>
          </p:cNvSpPr>
          <p:nvPr/>
        </p:nvSpPr>
        <p:spPr bwMode="auto">
          <a:xfrm>
            <a:off x="203199" y="5689600"/>
            <a:ext cx="1763713"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6 Day Call Up</a:t>
            </a:r>
          </a:p>
          <a:p>
            <a:pPr algn="ctr"/>
            <a:r>
              <a:rPr lang="en-US" sz="1200" b="1" dirty="0" smtClean="0">
                <a:solidFill>
                  <a:schemeClr val="bg1"/>
                </a:solidFill>
              </a:rPr>
              <a:t>To</a:t>
            </a:r>
          </a:p>
          <a:p>
            <a:pPr algn="ctr"/>
            <a:r>
              <a:rPr lang="en-US" sz="1200" b="1" dirty="0" smtClean="0">
                <a:solidFill>
                  <a:schemeClr val="bg1"/>
                </a:solidFill>
              </a:rPr>
              <a:t>Launch</a:t>
            </a:r>
            <a:endParaRPr lang="en-US" sz="1200" b="1" dirty="0">
              <a:solidFill>
                <a:schemeClr val="bg1"/>
              </a:solidFill>
            </a:endParaRPr>
          </a:p>
        </p:txBody>
      </p:sp>
      <p:sp>
        <p:nvSpPr>
          <p:cNvPr id="24" name="TextBox 23"/>
          <p:cNvSpPr txBox="1"/>
          <p:nvPr/>
        </p:nvSpPr>
        <p:spPr>
          <a:xfrm>
            <a:off x="2501900" y="2717800"/>
            <a:ext cx="1612900" cy="523220"/>
          </a:xfrm>
          <a:prstGeom prst="rect">
            <a:avLst/>
          </a:prstGeom>
          <a:noFill/>
        </p:spPr>
        <p:txBody>
          <a:bodyPr wrap="square" rtlCol="0">
            <a:spAutoFit/>
          </a:bodyPr>
          <a:lstStyle/>
          <a:p>
            <a:pPr algn="ctr"/>
            <a:r>
              <a:rPr lang="en-US" sz="1400" b="1" dirty="0" smtClean="0">
                <a:solidFill>
                  <a:schemeClr val="bg1"/>
                </a:solidFill>
              </a:rPr>
              <a:t>Wallops Flight Facility/ MARS</a:t>
            </a:r>
            <a:endParaRPr lang="en-US" sz="1400" b="1" dirty="0">
              <a:solidFill>
                <a:schemeClr val="bg1"/>
              </a:solidFill>
            </a:endParaRPr>
          </a:p>
        </p:txBody>
      </p:sp>
      <p:sp>
        <p:nvSpPr>
          <p:cNvPr id="25" name="TextBox 24"/>
          <p:cNvSpPr txBox="1"/>
          <p:nvPr/>
        </p:nvSpPr>
        <p:spPr>
          <a:xfrm>
            <a:off x="4826000" y="2654300"/>
            <a:ext cx="1612900" cy="523220"/>
          </a:xfrm>
          <a:prstGeom prst="rect">
            <a:avLst/>
          </a:prstGeom>
          <a:noFill/>
        </p:spPr>
        <p:txBody>
          <a:bodyPr wrap="square" rtlCol="0">
            <a:spAutoFit/>
          </a:bodyPr>
          <a:lstStyle/>
          <a:p>
            <a:pPr algn="ctr"/>
            <a:r>
              <a:rPr lang="en-US" sz="1400" b="1" dirty="0" smtClean="0">
                <a:solidFill>
                  <a:schemeClr val="bg1"/>
                </a:solidFill>
              </a:rPr>
              <a:t>Wallops Flight Facility/ MARS</a:t>
            </a:r>
            <a:endParaRPr lang="en-US" sz="1400" b="1" dirty="0">
              <a:solidFill>
                <a:schemeClr val="bg1"/>
              </a:solidFill>
            </a:endParaRPr>
          </a:p>
        </p:txBody>
      </p:sp>
      <p:sp>
        <p:nvSpPr>
          <p:cNvPr id="26" name="Rectangle 25"/>
          <p:cNvSpPr/>
          <p:nvPr/>
        </p:nvSpPr>
        <p:spPr>
          <a:xfrm>
            <a:off x="3015375" y="0"/>
            <a:ext cx="31325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a:t>
            </a:r>
            <a:endParaRPr lang="en-US" sz="1050" dirty="0">
              <a:latin typeface="Tahoma" pitchFamily="34" charset="0"/>
              <a:cs typeface="Tahoma" pitchFamily="34" charset="0"/>
            </a:endParaRPr>
          </a:p>
        </p:txBody>
      </p:sp>
      <p:sp>
        <p:nvSpPr>
          <p:cNvPr id="27" name="Rectangle 26"/>
          <p:cNvSpPr/>
          <p:nvPr/>
        </p:nvSpPr>
        <p:spPr>
          <a:xfrm>
            <a:off x="2890375" y="6604084"/>
            <a:ext cx="31325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a:t>
            </a:r>
            <a:endParaRPr lang="en-US" sz="105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881151" y="350838"/>
            <a:ext cx="7045234" cy="868362"/>
          </a:xfrm>
        </p:spPr>
        <p:txBody>
          <a:bodyPr/>
          <a:lstStyle/>
          <a:p>
            <a:pPr eaLnBrk="1" hangingPunct="1"/>
            <a:r>
              <a:rPr lang="en-US" dirty="0" smtClean="0">
                <a:latin typeface="+mn-lt"/>
                <a:ea typeface="Tahoma" pitchFamily="34" charset="0"/>
                <a:cs typeface="Tahoma" pitchFamily="34" charset="0"/>
              </a:rPr>
              <a:t>ORS Office Objectives</a:t>
            </a:r>
            <a:br>
              <a:rPr lang="en-US" dirty="0" smtClean="0">
                <a:latin typeface="+mn-lt"/>
                <a:ea typeface="Tahoma" pitchFamily="34" charset="0"/>
                <a:cs typeface="Tahoma" pitchFamily="34" charset="0"/>
              </a:rPr>
            </a:br>
            <a:endParaRPr lang="en-US" sz="2400" dirty="0" smtClean="0">
              <a:latin typeface="+mn-lt"/>
              <a:ea typeface="Tahoma" pitchFamily="34" charset="0"/>
              <a:cs typeface="Tahoma" pitchFamily="34" charset="0"/>
            </a:endParaRPr>
          </a:p>
        </p:txBody>
      </p:sp>
      <p:pic>
        <p:nvPicPr>
          <p:cNvPr id="1030" name="Picture 10" descr="rssopen"/>
          <p:cNvPicPr>
            <a:picLocks noChangeAspect="1" noChangeArrowheads="1"/>
          </p:cNvPicPr>
          <p:nvPr/>
        </p:nvPicPr>
        <p:blipFill>
          <a:blip r:embed="rId4" cstate="email"/>
          <a:srcRect/>
          <a:stretch>
            <a:fillRect/>
          </a:stretch>
        </p:blipFill>
        <p:spPr bwMode="auto">
          <a:xfrm>
            <a:off x="6154690" y="3061698"/>
            <a:ext cx="919162" cy="6969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1" name="Picture 5" descr="Blossom Point Air 2 small"/>
          <p:cNvPicPr>
            <a:picLocks noChangeAspect="1" noChangeArrowheads="1"/>
          </p:cNvPicPr>
          <p:nvPr/>
        </p:nvPicPr>
        <p:blipFill>
          <a:blip r:embed="rId5" cstate="email"/>
          <a:srcRect/>
          <a:stretch>
            <a:fillRect/>
          </a:stretch>
        </p:blipFill>
        <p:spPr bwMode="auto">
          <a:xfrm>
            <a:off x="7291388" y="3846268"/>
            <a:ext cx="1624012" cy="615950"/>
          </a:xfrm>
          <a:prstGeom prst="rect">
            <a:avLst/>
          </a:prstGeom>
          <a:noFill/>
          <a:ln w="9525">
            <a:noFill/>
            <a:miter lim="800000"/>
            <a:headEnd/>
            <a:tailEnd/>
          </a:ln>
          <a:effectLst>
            <a:outerShdw blurRad="50800" dist="38100" dir="2700000" algn="tl" rotWithShape="0">
              <a:prstClr val="black">
                <a:alpha val="40000"/>
              </a:prstClr>
            </a:outerShdw>
          </a:effectLst>
        </p:spPr>
      </p:pic>
      <p:graphicFrame>
        <p:nvGraphicFramePr>
          <p:cNvPr id="1026" name="Object 2"/>
          <p:cNvGraphicFramePr>
            <a:graphicFrameLocks noChangeAspect="1"/>
          </p:cNvGraphicFramePr>
          <p:nvPr/>
        </p:nvGraphicFramePr>
        <p:xfrm>
          <a:off x="2190750" y="4465234"/>
          <a:ext cx="650875" cy="1065212"/>
        </p:xfrm>
        <a:graphic>
          <a:graphicData uri="http://schemas.openxmlformats.org/presentationml/2006/ole">
            <p:oleObj spid="_x0000_s1026" name="Picture" r:id="rId6" imgW="6344412" imgH="3686556" progId="Word.Picture.8">
              <p:embed/>
            </p:oleObj>
          </a:graphicData>
        </a:graphic>
      </p:graphicFrame>
      <p:pic>
        <p:nvPicPr>
          <p:cNvPr id="1032" name="Picture 15" descr="image of the TacSat-2 launch"/>
          <p:cNvPicPr>
            <a:picLocks noChangeAspect="1" noChangeArrowheads="1"/>
          </p:cNvPicPr>
          <p:nvPr/>
        </p:nvPicPr>
        <p:blipFill>
          <a:blip r:embed="rId7" cstate="email"/>
          <a:srcRect/>
          <a:stretch>
            <a:fillRect/>
          </a:stretch>
        </p:blipFill>
        <p:spPr bwMode="auto">
          <a:xfrm>
            <a:off x="5071269" y="3061698"/>
            <a:ext cx="609600" cy="909982"/>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130065" name="Text Box 17"/>
          <p:cNvSpPr txBox="1">
            <a:spLocks noChangeArrowheads="1"/>
          </p:cNvSpPr>
          <p:nvPr/>
        </p:nvSpPr>
        <p:spPr bwMode="auto">
          <a:xfrm>
            <a:off x="7889978" y="5149605"/>
            <a:ext cx="1260281" cy="246221"/>
          </a:xfrm>
          <a:prstGeom prst="rect">
            <a:avLst/>
          </a:prstGeom>
          <a:noFill/>
          <a:ln w="9525">
            <a:noFill/>
            <a:miter lim="800000"/>
            <a:headEnd/>
            <a:tailEnd/>
          </a:ln>
          <a:effectLst/>
        </p:spPr>
        <p:txBody>
          <a:bodyPr wrap="none">
            <a:spAutoFit/>
          </a:bodyPr>
          <a:lstStyle/>
          <a:p>
            <a:pPr algn="ctr">
              <a:defRPr/>
            </a:pPr>
            <a:r>
              <a:rPr lang="en-US" sz="1000" dirty="0" smtClean="0">
                <a:solidFill>
                  <a:schemeClr val="tx1"/>
                </a:solidFill>
                <a:latin typeface="Tahoma" pitchFamily="34" charset="0"/>
                <a:ea typeface="Tahoma" pitchFamily="34" charset="0"/>
                <a:cs typeface="Tahoma" pitchFamily="34" charset="0"/>
              </a:rPr>
              <a:t>Common Data Link</a:t>
            </a:r>
            <a:endParaRPr lang="en-US" sz="1000" dirty="0">
              <a:solidFill>
                <a:schemeClr val="tx1"/>
              </a:solidFill>
              <a:latin typeface="Tahoma" pitchFamily="34" charset="0"/>
              <a:ea typeface="Tahoma" pitchFamily="34" charset="0"/>
              <a:cs typeface="Tahoma" pitchFamily="34" charset="0"/>
            </a:endParaRPr>
          </a:p>
        </p:txBody>
      </p:sp>
      <p:sp>
        <p:nvSpPr>
          <p:cNvPr id="130066" name="Text Box 18"/>
          <p:cNvSpPr txBox="1">
            <a:spLocks noChangeArrowheads="1"/>
          </p:cNvSpPr>
          <p:nvPr/>
        </p:nvSpPr>
        <p:spPr bwMode="auto">
          <a:xfrm>
            <a:off x="4779168" y="4014384"/>
            <a:ext cx="1304131" cy="553998"/>
          </a:xfrm>
          <a:prstGeom prst="rect">
            <a:avLst/>
          </a:prstGeom>
          <a:noFill/>
          <a:ln w="9525">
            <a:noFill/>
            <a:miter lim="800000"/>
            <a:headEnd/>
            <a:tailEnd/>
          </a:ln>
          <a:effectLst/>
        </p:spPr>
        <p:txBody>
          <a:bodyPr wrap="square">
            <a:spAutoFit/>
          </a:bodyPr>
          <a:lstStyle/>
          <a:p>
            <a:pPr algn="ctr">
              <a:defRPr/>
            </a:pPr>
            <a:r>
              <a:rPr lang="en-US" sz="1000" dirty="0" smtClean="0">
                <a:solidFill>
                  <a:schemeClr val="tx1"/>
                </a:solidFill>
                <a:latin typeface="Tahoma" pitchFamily="34" charset="0"/>
                <a:ea typeface="Tahoma" pitchFamily="34" charset="0"/>
                <a:cs typeface="Tahoma" pitchFamily="34" charset="0"/>
              </a:rPr>
              <a:t>NASA Wallops</a:t>
            </a:r>
          </a:p>
          <a:p>
            <a:pPr algn="ctr">
              <a:defRPr/>
            </a:pPr>
            <a:r>
              <a:rPr lang="en-US" sz="1000" dirty="0" smtClean="0">
                <a:latin typeface="Tahoma" pitchFamily="34" charset="0"/>
                <a:ea typeface="Tahoma" pitchFamily="34" charset="0"/>
                <a:cs typeface="Tahoma" pitchFamily="34" charset="0"/>
              </a:rPr>
              <a:t>Mid Atlantic Regional Spaceport</a:t>
            </a:r>
            <a:endParaRPr lang="en-US" sz="1000" dirty="0">
              <a:solidFill>
                <a:schemeClr val="tx1"/>
              </a:solidFill>
              <a:latin typeface="Tahoma" pitchFamily="34" charset="0"/>
              <a:ea typeface="Tahoma" pitchFamily="34" charset="0"/>
              <a:cs typeface="Tahoma" pitchFamily="34" charset="0"/>
            </a:endParaRPr>
          </a:p>
        </p:txBody>
      </p:sp>
      <p:sp>
        <p:nvSpPr>
          <p:cNvPr id="130067" name="Rectangle 19"/>
          <p:cNvSpPr>
            <a:spLocks noChangeArrowheads="1"/>
          </p:cNvSpPr>
          <p:nvPr/>
        </p:nvSpPr>
        <p:spPr bwMode="auto">
          <a:xfrm>
            <a:off x="7071519" y="4451105"/>
            <a:ext cx="2034531" cy="246221"/>
          </a:xfrm>
          <a:prstGeom prst="rect">
            <a:avLst/>
          </a:prstGeom>
          <a:noFill/>
          <a:ln w="9525">
            <a:noFill/>
            <a:miter lim="800000"/>
            <a:headEnd/>
            <a:tailEnd/>
          </a:ln>
          <a:effectLst/>
        </p:spPr>
        <p:txBody>
          <a:bodyPr wrap="none">
            <a:spAutoFit/>
          </a:bodyPr>
          <a:lstStyle/>
          <a:p>
            <a:pPr>
              <a:defRPr/>
            </a:pPr>
            <a:r>
              <a:rPr lang="en-US" sz="1000" dirty="0" smtClean="0">
                <a:solidFill>
                  <a:schemeClr val="tx1"/>
                </a:solidFill>
                <a:latin typeface="Tahoma" pitchFamily="34" charset="0"/>
                <a:ea typeface="Tahoma" pitchFamily="34" charset="0"/>
                <a:cs typeface="Tahoma" pitchFamily="34" charset="0"/>
              </a:rPr>
              <a:t>Virtual Mission Ops and Control</a:t>
            </a:r>
            <a:endParaRPr lang="en-US" sz="1000" dirty="0">
              <a:solidFill>
                <a:schemeClr val="tx1"/>
              </a:solidFill>
              <a:latin typeface="Tahoma" pitchFamily="34" charset="0"/>
              <a:ea typeface="Tahoma" pitchFamily="34" charset="0"/>
              <a:cs typeface="Tahoma" pitchFamily="34" charset="0"/>
            </a:endParaRPr>
          </a:p>
        </p:txBody>
      </p:sp>
      <p:pic>
        <p:nvPicPr>
          <p:cNvPr id="1037" name="Picture 20" descr="image012"/>
          <p:cNvPicPr>
            <a:picLocks noChangeAspect="1" noChangeArrowheads="1"/>
          </p:cNvPicPr>
          <p:nvPr/>
        </p:nvPicPr>
        <p:blipFill>
          <a:blip r:embed="rId8" cstate="email"/>
          <a:srcRect/>
          <a:stretch>
            <a:fillRect/>
          </a:stretch>
        </p:blipFill>
        <p:spPr bwMode="auto">
          <a:xfrm>
            <a:off x="7245350" y="3065217"/>
            <a:ext cx="790871" cy="59436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0069" name="Text Box 21"/>
          <p:cNvSpPr txBox="1">
            <a:spLocks noChangeArrowheads="1"/>
          </p:cNvSpPr>
          <p:nvPr/>
        </p:nvSpPr>
        <p:spPr bwMode="auto">
          <a:xfrm>
            <a:off x="7772400" y="3628780"/>
            <a:ext cx="623889" cy="246221"/>
          </a:xfrm>
          <a:prstGeom prst="rect">
            <a:avLst/>
          </a:prstGeom>
          <a:noFill/>
          <a:ln w="9525">
            <a:noFill/>
            <a:miter lim="800000"/>
            <a:headEnd/>
            <a:tailEnd/>
          </a:ln>
          <a:effectLst/>
        </p:spPr>
        <p:txBody>
          <a:bodyPr wrap="none">
            <a:spAutoFit/>
          </a:bodyPr>
          <a:lstStyle/>
          <a:p>
            <a:pPr>
              <a:defRPr/>
            </a:pPr>
            <a:r>
              <a:rPr lang="en-US" sz="1000" dirty="0">
                <a:solidFill>
                  <a:schemeClr val="tx1"/>
                </a:solidFill>
                <a:latin typeface="Tahoma" pitchFamily="34" charset="0"/>
                <a:ea typeface="Tahoma" pitchFamily="34" charset="0"/>
                <a:cs typeface="Tahoma" pitchFamily="34" charset="0"/>
              </a:rPr>
              <a:t>MMSOC</a:t>
            </a:r>
          </a:p>
        </p:txBody>
      </p:sp>
      <p:pic>
        <p:nvPicPr>
          <p:cNvPr id="1039" name="Picture 22"/>
          <p:cNvPicPr>
            <a:picLocks noChangeAspect="1" noChangeArrowheads="1"/>
          </p:cNvPicPr>
          <p:nvPr/>
        </p:nvPicPr>
        <p:blipFill>
          <a:blip r:embed="rId9" cstate="email"/>
          <a:srcRect/>
          <a:stretch>
            <a:fillRect/>
          </a:stretch>
        </p:blipFill>
        <p:spPr bwMode="auto">
          <a:xfrm>
            <a:off x="8123238" y="3063630"/>
            <a:ext cx="864827" cy="59436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25"/>
          <p:cNvGrpSpPr>
            <a:grpSpLocks/>
          </p:cNvGrpSpPr>
          <p:nvPr/>
        </p:nvGrpSpPr>
        <p:grpSpPr bwMode="auto">
          <a:xfrm>
            <a:off x="2246377" y="3043501"/>
            <a:ext cx="2286000" cy="1106487"/>
            <a:chOff x="414" y="1238"/>
            <a:chExt cx="2363" cy="1496"/>
          </a:xfrm>
          <a:effectLst>
            <a:outerShdw blurRad="50800" dist="38100" dir="2700000" algn="tl" rotWithShape="0">
              <a:prstClr val="black">
                <a:alpha val="40000"/>
              </a:prstClr>
            </a:outerShdw>
          </a:effectLst>
        </p:grpSpPr>
        <p:pic>
          <p:nvPicPr>
            <p:cNvPr id="1069" name="Picture 26" descr="PR04002_076"/>
            <p:cNvPicPr>
              <a:picLocks noChangeAspect="1" noChangeArrowheads="1"/>
            </p:cNvPicPr>
            <p:nvPr/>
          </p:nvPicPr>
          <p:blipFill>
            <a:blip r:embed="rId10" cstate="email"/>
            <a:srcRect/>
            <a:stretch>
              <a:fillRect/>
            </a:stretch>
          </p:blipFill>
          <p:spPr bwMode="auto">
            <a:xfrm>
              <a:off x="414" y="1238"/>
              <a:ext cx="452" cy="1496"/>
            </a:xfrm>
            <a:prstGeom prst="rect">
              <a:avLst/>
            </a:prstGeom>
            <a:noFill/>
            <a:ln w="9525">
              <a:solidFill>
                <a:schemeClr val="tx1"/>
              </a:solidFill>
              <a:miter lim="800000"/>
              <a:headEnd/>
              <a:tailEnd/>
            </a:ln>
          </p:spPr>
        </p:pic>
        <p:pic>
          <p:nvPicPr>
            <p:cNvPr id="1070" name="Picture 27" descr="PR04002_076"/>
            <p:cNvPicPr>
              <a:picLocks noChangeAspect="1" noChangeArrowheads="1"/>
            </p:cNvPicPr>
            <p:nvPr/>
          </p:nvPicPr>
          <p:blipFill>
            <a:blip r:embed="rId11" cstate="email"/>
            <a:srcRect/>
            <a:stretch>
              <a:fillRect/>
            </a:stretch>
          </p:blipFill>
          <p:spPr bwMode="auto">
            <a:xfrm>
              <a:off x="861" y="1238"/>
              <a:ext cx="471" cy="1496"/>
            </a:xfrm>
            <a:prstGeom prst="rect">
              <a:avLst/>
            </a:prstGeom>
            <a:noFill/>
            <a:ln w="9525">
              <a:solidFill>
                <a:schemeClr val="tx1"/>
              </a:solidFill>
              <a:miter lim="800000"/>
              <a:headEnd/>
              <a:tailEnd/>
            </a:ln>
          </p:spPr>
        </p:pic>
        <p:pic>
          <p:nvPicPr>
            <p:cNvPr id="1071" name="Picture 28" descr="PR04002_076"/>
            <p:cNvPicPr>
              <a:picLocks noChangeAspect="1" noChangeArrowheads="1"/>
            </p:cNvPicPr>
            <p:nvPr/>
          </p:nvPicPr>
          <p:blipFill>
            <a:blip r:embed="rId12" cstate="email"/>
            <a:srcRect/>
            <a:stretch>
              <a:fillRect/>
            </a:stretch>
          </p:blipFill>
          <p:spPr bwMode="auto">
            <a:xfrm>
              <a:off x="1328" y="1238"/>
              <a:ext cx="487" cy="1496"/>
            </a:xfrm>
            <a:prstGeom prst="rect">
              <a:avLst/>
            </a:prstGeom>
            <a:noFill/>
            <a:ln w="9525">
              <a:solidFill>
                <a:schemeClr val="tx1"/>
              </a:solidFill>
              <a:miter lim="800000"/>
              <a:headEnd/>
              <a:tailEnd/>
            </a:ln>
          </p:spPr>
        </p:pic>
        <p:pic>
          <p:nvPicPr>
            <p:cNvPr id="1072" name="Picture 29" descr="PR04002_076"/>
            <p:cNvPicPr>
              <a:picLocks noChangeAspect="1" noChangeArrowheads="1"/>
            </p:cNvPicPr>
            <p:nvPr/>
          </p:nvPicPr>
          <p:blipFill>
            <a:blip r:embed="rId13" cstate="email"/>
            <a:srcRect/>
            <a:stretch>
              <a:fillRect/>
            </a:stretch>
          </p:blipFill>
          <p:spPr bwMode="auto">
            <a:xfrm>
              <a:off x="1801" y="1238"/>
              <a:ext cx="501" cy="1496"/>
            </a:xfrm>
            <a:prstGeom prst="rect">
              <a:avLst/>
            </a:prstGeom>
            <a:noFill/>
            <a:ln w="9525">
              <a:solidFill>
                <a:schemeClr val="tx1"/>
              </a:solidFill>
              <a:miter lim="800000"/>
              <a:headEnd/>
              <a:tailEnd/>
            </a:ln>
          </p:spPr>
        </p:pic>
        <p:pic>
          <p:nvPicPr>
            <p:cNvPr id="1073" name="Picture 30" descr="PR04002_076"/>
            <p:cNvPicPr>
              <a:picLocks noChangeAspect="1" noChangeArrowheads="1"/>
            </p:cNvPicPr>
            <p:nvPr/>
          </p:nvPicPr>
          <p:blipFill>
            <a:blip r:embed="rId14" cstate="email"/>
            <a:srcRect/>
            <a:stretch>
              <a:fillRect/>
            </a:stretch>
          </p:blipFill>
          <p:spPr bwMode="auto">
            <a:xfrm>
              <a:off x="2298" y="1238"/>
              <a:ext cx="479" cy="1496"/>
            </a:xfrm>
            <a:prstGeom prst="rect">
              <a:avLst/>
            </a:prstGeom>
            <a:noFill/>
            <a:ln w="9525">
              <a:solidFill>
                <a:schemeClr val="tx1"/>
              </a:solidFill>
              <a:miter lim="800000"/>
              <a:headEnd/>
              <a:tailEnd/>
            </a:ln>
          </p:spPr>
        </p:pic>
      </p:grpSp>
      <p:sp>
        <p:nvSpPr>
          <p:cNvPr id="130079" name="Text Box 31"/>
          <p:cNvSpPr txBox="1">
            <a:spLocks noChangeArrowheads="1"/>
          </p:cNvSpPr>
          <p:nvPr/>
        </p:nvSpPr>
        <p:spPr bwMode="auto">
          <a:xfrm>
            <a:off x="2249775" y="4144559"/>
            <a:ext cx="2206053" cy="246221"/>
          </a:xfrm>
          <a:prstGeom prst="rect">
            <a:avLst/>
          </a:prstGeom>
          <a:noFill/>
          <a:ln w="9525" algn="ctr">
            <a:noFill/>
            <a:miter lim="800000"/>
            <a:headEnd/>
            <a:tailEnd/>
          </a:ln>
          <a:effectLst/>
        </p:spPr>
        <p:txBody>
          <a:bodyPr wrap="none">
            <a:spAutoFit/>
          </a:bodyPr>
          <a:lstStyle/>
          <a:p>
            <a:pPr algn="ctr">
              <a:spcBef>
                <a:spcPct val="20000"/>
              </a:spcBef>
              <a:defRPr/>
            </a:pPr>
            <a:r>
              <a:rPr lang="en-US" sz="1000" dirty="0">
                <a:solidFill>
                  <a:schemeClr val="tx1"/>
                </a:solidFill>
                <a:latin typeface="Tahoma" pitchFamily="34" charset="0"/>
                <a:ea typeface="Tahoma" pitchFamily="34" charset="0"/>
                <a:cs typeface="Tahoma" pitchFamily="34" charset="0"/>
              </a:rPr>
              <a:t>Minotaur Family of </a:t>
            </a:r>
            <a:r>
              <a:rPr lang="en-US" sz="1000" dirty="0" smtClean="0">
                <a:solidFill>
                  <a:schemeClr val="tx1"/>
                </a:solidFill>
                <a:latin typeface="Tahoma" pitchFamily="34" charset="0"/>
                <a:ea typeface="Tahoma" pitchFamily="34" charset="0"/>
                <a:cs typeface="Tahoma" pitchFamily="34" charset="0"/>
              </a:rPr>
              <a:t>Launch Vehicles</a:t>
            </a:r>
            <a:endParaRPr lang="en-US" sz="1000" dirty="0">
              <a:solidFill>
                <a:schemeClr val="tx1"/>
              </a:solidFill>
              <a:latin typeface="Tahoma" pitchFamily="34" charset="0"/>
              <a:ea typeface="Tahoma" pitchFamily="34" charset="0"/>
              <a:cs typeface="Tahoma" pitchFamily="34" charset="0"/>
            </a:endParaRPr>
          </a:p>
        </p:txBody>
      </p:sp>
      <p:sp>
        <p:nvSpPr>
          <p:cNvPr id="130080" name="Rectangle 32"/>
          <p:cNvSpPr>
            <a:spLocks noChangeArrowheads="1"/>
          </p:cNvSpPr>
          <p:nvPr/>
        </p:nvSpPr>
        <p:spPr bwMode="auto">
          <a:xfrm>
            <a:off x="444500" y="3909768"/>
            <a:ext cx="1092200" cy="328612"/>
          </a:xfrm>
          <a:prstGeom prst="rect">
            <a:avLst/>
          </a:prstGeom>
          <a:noFill/>
          <a:ln w="9525">
            <a:noFill/>
            <a:miter lim="800000"/>
            <a:headEnd/>
            <a:tailEnd/>
          </a:ln>
          <a:effectLst/>
        </p:spPr>
        <p:txBody>
          <a:bodyPr lIns="0" tIns="0" rIns="0" bIns="0" anchor="ctr"/>
          <a:lstStyle/>
          <a:p>
            <a:pPr algn="ctr">
              <a:spcBef>
                <a:spcPct val="20000"/>
              </a:spcBef>
              <a:defRPr/>
            </a:pPr>
            <a:r>
              <a:rPr lang="en-US" sz="1000" dirty="0">
                <a:solidFill>
                  <a:schemeClr val="tx1"/>
                </a:solidFill>
                <a:latin typeface="Tahoma" pitchFamily="34" charset="0"/>
                <a:ea typeface="Tahoma" pitchFamily="34" charset="0"/>
                <a:cs typeface="Tahoma" pitchFamily="34" charset="0"/>
              </a:rPr>
              <a:t>Rapid </a:t>
            </a:r>
            <a:r>
              <a:rPr lang="en-US" sz="1000" dirty="0" smtClean="0">
                <a:solidFill>
                  <a:schemeClr val="tx1"/>
                </a:solidFill>
                <a:latin typeface="Tahoma" pitchFamily="34" charset="0"/>
                <a:ea typeface="Tahoma" pitchFamily="34" charset="0"/>
                <a:cs typeface="Tahoma" pitchFamily="34" charset="0"/>
              </a:rPr>
              <a:t>Assembly, Integration </a:t>
            </a:r>
            <a:r>
              <a:rPr lang="en-US" sz="1000" dirty="0">
                <a:solidFill>
                  <a:schemeClr val="tx1"/>
                </a:solidFill>
                <a:latin typeface="Tahoma" pitchFamily="34" charset="0"/>
                <a:ea typeface="Tahoma" pitchFamily="34" charset="0"/>
                <a:cs typeface="Tahoma" pitchFamily="34" charset="0"/>
              </a:rPr>
              <a:t>and </a:t>
            </a:r>
            <a:r>
              <a:rPr lang="en-US" sz="1000" dirty="0" smtClean="0">
                <a:solidFill>
                  <a:schemeClr val="tx1"/>
                </a:solidFill>
                <a:latin typeface="Tahoma" pitchFamily="34" charset="0"/>
                <a:ea typeface="Tahoma" pitchFamily="34" charset="0"/>
                <a:cs typeface="Tahoma" pitchFamily="34" charset="0"/>
              </a:rPr>
              <a:t>Testing (AI&amp;T)</a:t>
            </a:r>
            <a:endParaRPr lang="en-US" sz="1000" dirty="0">
              <a:solidFill>
                <a:schemeClr val="tx1"/>
              </a:solidFill>
              <a:latin typeface="Tahoma" pitchFamily="34" charset="0"/>
              <a:ea typeface="Tahoma" pitchFamily="34" charset="0"/>
              <a:cs typeface="Tahoma" pitchFamily="34" charset="0"/>
            </a:endParaRPr>
          </a:p>
        </p:txBody>
      </p:sp>
      <p:pic>
        <p:nvPicPr>
          <p:cNvPr id="1043" name="Picture 33"/>
          <p:cNvPicPr>
            <a:picLocks noChangeAspect="1" noChangeArrowheads="1"/>
          </p:cNvPicPr>
          <p:nvPr/>
        </p:nvPicPr>
        <p:blipFill>
          <a:blip r:embed="rId15" cstate="email"/>
          <a:srcRect/>
          <a:stretch>
            <a:fillRect/>
          </a:stretch>
        </p:blipFill>
        <p:spPr bwMode="auto">
          <a:xfrm>
            <a:off x="403225" y="3039818"/>
            <a:ext cx="1174750" cy="8016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44" name="Picture 34" descr="115"/>
          <p:cNvPicPr>
            <a:picLocks noChangeAspect="1" noChangeArrowheads="1"/>
          </p:cNvPicPr>
          <p:nvPr/>
        </p:nvPicPr>
        <p:blipFill>
          <a:blip r:embed="rId16" cstate="email"/>
          <a:srcRect/>
          <a:stretch>
            <a:fillRect/>
          </a:stretch>
        </p:blipFill>
        <p:spPr bwMode="auto">
          <a:xfrm>
            <a:off x="476250" y="4343155"/>
            <a:ext cx="882650" cy="606425"/>
          </a:xfrm>
          <a:prstGeom prst="rect">
            <a:avLst/>
          </a:prstGeom>
          <a:noFill/>
          <a:ln w="9525">
            <a:noFill/>
            <a:miter lim="800000"/>
            <a:headEnd/>
            <a:tailEnd/>
          </a:ln>
          <a:effectLst/>
        </p:spPr>
      </p:pic>
      <p:sp>
        <p:nvSpPr>
          <p:cNvPr id="130083" name="Rectangle 35"/>
          <p:cNvSpPr>
            <a:spLocks noChangeArrowheads="1"/>
          </p:cNvSpPr>
          <p:nvPr/>
        </p:nvSpPr>
        <p:spPr bwMode="auto">
          <a:xfrm>
            <a:off x="431800" y="4851400"/>
            <a:ext cx="1346200" cy="736600"/>
          </a:xfrm>
          <a:prstGeom prst="rect">
            <a:avLst/>
          </a:prstGeom>
          <a:noFill/>
          <a:ln w="9525">
            <a:noFill/>
            <a:miter lim="800000"/>
            <a:headEnd/>
            <a:tailEnd/>
          </a:ln>
          <a:effectLst/>
        </p:spPr>
        <p:txBody>
          <a:bodyPr lIns="0" tIns="0" rIns="0" bIns="0" anchor="ctr"/>
          <a:lstStyle/>
          <a:p>
            <a:pPr algn="ctr">
              <a:spcBef>
                <a:spcPct val="20000"/>
              </a:spcBef>
              <a:defRPr/>
            </a:pPr>
            <a:r>
              <a:rPr lang="en-US" sz="1000" dirty="0" smtClean="0">
                <a:solidFill>
                  <a:schemeClr val="tx1"/>
                </a:solidFill>
                <a:latin typeface="Tahoma" pitchFamily="34" charset="0"/>
                <a:ea typeface="Tahoma" pitchFamily="34" charset="0"/>
                <a:cs typeface="Tahoma" pitchFamily="34" charset="0"/>
              </a:rPr>
              <a:t>Modular Open Systems Approach</a:t>
            </a:r>
          </a:p>
          <a:p>
            <a:pPr algn="ctr">
              <a:spcBef>
                <a:spcPct val="20000"/>
              </a:spcBef>
              <a:defRPr/>
            </a:pPr>
            <a:r>
              <a:rPr lang="en-US" sz="1000" dirty="0" smtClean="0">
                <a:solidFill>
                  <a:schemeClr val="tx1"/>
                </a:solidFill>
                <a:latin typeface="Tahoma" pitchFamily="34" charset="0"/>
                <a:ea typeface="Tahoma" pitchFamily="34" charset="0"/>
                <a:cs typeface="Tahoma" pitchFamily="34" charset="0"/>
              </a:rPr>
              <a:t>Plug-n-Play Technologies </a:t>
            </a:r>
            <a:endParaRPr lang="en-US" sz="1000" dirty="0">
              <a:solidFill>
                <a:schemeClr val="tx1"/>
              </a:solidFill>
              <a:latin typeface="Tahoma" pitchFamily="34" charset="0"/>
              <a:ea typeface="Tahoma" pitchFamily="34" charset="0"/>
              <a:cs typeface="Tahoma" pitchFamily="34" charset="0"/>
            </a:endParaRPr>
          </a:p>
        </p:txBody>
      </p:sp>
      <p:sp>
        <p:nvSpPr>
          <p:cNvPr id="130084" name="Rectangle 36"/>
          <p:cNvSpPr>
            <a:spLocks noChangeArrowheads="1"/>
          </p:cNvSpPr>
          <p:nvPr/>
        </p:nvSpPr>
        <p:spPr bwMode="auto">
          <a:xfrm>
            <a:off x="7239000" y="5167067"/>
            <a:ext cx="788988" cy="381000"/>
          </a:xfrm>
          <a:prstGeom prst="rect">
            <a:avLst/>
          </a:prstGeom>
          <a:noFill/>
          <a:ln w="25400" algn="ctr">
            <a:noFill/>
            <a:miter lim="800000"/>
            <a:headEnd/>
            <a:tailEnd/>
          </a:ln>
          <a:effectLst/>
        </p:spPr>
        <p:txBody>
          <a:bodyPr lIns="100584" rIns="100584" anchor="ctr">
            <a:spAutoFit/>
          </a:bodyPr>
          <a:lstStyle/>
          <a:p>
            <a:pPr algn="ctr" defTabSz="960438">
              <a:lnSpc>
                <a:spcPct val="95000"/>
              </a:lnSpc>
              <a:spcBef>
                <a:spcPct val="15000"/>
              </a:spcBef>
              <a:defRPr/>
            </a:pPr>
            <a:r>
              <a:rPr lang="en-US" sz="1000" dirty="0">
                <a:solidFill>
                  <a:schemeClr val="tx1"/>
                </a:solidFill>
                <a:latin typeface="Tahoma" pitchFamily="34" charset="0"/>
                <a:ea typeface="Tahoma" pitchFamily="34" charset="0"/>
                <a:cs typeface="Tahoma" pitchFamily="34" charset="0"/>
              </a:rPr>
              <a:t>Tactical TPED</a:t>
            </a:r>
          </a:p>
        </p:txBody>
      </p:sp>
      <p:sp>
        <p:nvSpPr>
          <p:cNvPr id="130088" name="Text Box 40"/>
          <p:cNvSpPr txBox="1">
            <a:spLocks noChangeArrowheads="1"/>
          </p:cNvSpPr>
          <p:nvPr/>
        </p:nvSpPr>
        <p:spPr bwMode="auto">
          <a:xfrm>
            <a:off x="6009434" y="3731968"/>
            <a:ext cx="1082675" cy="396875"/>
          </a:xfrm>
          <a:prstGeom prst="rect">
            <a:avLst/>
          </a:prstGeom>
          <a:noFill/>
          <a:ln w="9525">
            <a:noFill/>
            <a:miter lim="800000"/>
            <a:headEnd/>
            <a:tailEnd/>
          </a:ln>
          <a:effectLst/>
        </p:spPr>
        <p:txBody>
          <a:bodyPr anchorCtr="1">
            <a:spAutoFit/>
          </a:bodyPr>
          <a:lstStyle/>
          <a:p>
            <a:pPr algn="ctr">
              <a:defRPr/>
            </a:pPr>
            <a:r>
              <a:rPr lang="en-US" sz="1000" dirty="0">
                <a:solidFill>
                  <a:schemeClr val="tx1"/>
                </a:solidFill>
                <a:latin typeface="Tahoma" pitchFamily="34" charset="0"/>
                <a:ea typeface="Tahoma" pitchFamily="34" charset="0"/>
                <a:cs typeface="Tahoma" pitchFamily="34" charset="0"/>
              </a:rPr>
              <a:t>Kodiak Launch Complex</a:t>
            </a:r>
          </a:p>
        </p:txBody>
      </p:sp>
      <p:sp>
        <p:nvSpPr>
          <p:cNvPr id="130091" name="Text Box 43"/>
          <p:cNvSpPr txBox="1">
            <a:spLocks noChangeArrowheads="1"/>
          </p:cNvSpPr>
          <p:nvPr/>
        </p:nvSpPr>
        <p:spPr bwMode="auto">
          <a:xfrm>
            <a:off x="2090738" y="5517905"/>
            <a:ext cx="804862" cy="244475"/>
          </a:xfrm>
          <a:prstGeom prst="rect">
            <a:avLst/>
          </a:prstGeom>
          <a:noFill/>
          <a:ln w="9525">
            <a:noFill/>
            <a:miter lim="800000"/>
            <a:headEnd/>
            <a:tailEnd/>
          </a:ln>
          <a:effectLst/>
        </p:spPr>
        <p:txBody>
          <a:bodyPr>
            <a:spAutoFit/>
          </a:bodyPr>
          <a:lstStyle/>
          <a:p>
            <a:pPr algn="ctr">
              <a:defRPr/>
            </a:pPr>
            <a:r>
              <a:rPr lang="en-US" sz="1000" dirty="0">
                <a:solidFill>
                  <a:schemeClr val="tx1"/>
                </a:solidFill>
                <a:latin typeface="Tahoma" pitchFamily="34" charset="0"/>
                <a:ea typeface="Tahoma" pitchFamily="34" charset="0"/>
                <a:cs typeface="Tahoma" pitchFamily="34" charset="0"/>
              </a:rPr>
              <a:t>RAPTOR</a:t>
            </a:r>
          </a:p>
        </p:txBody>
      </p:sp>
      <p:sp>
        <p:nvSpPr>
          <p:cNvPr id="130092" name="Rectangle 44"/>
          <p:cNvSpPr>
            <a:spLocks noChangeArrowheads="1"/>
          </p:cNvSpPr>
          <p:nvPr/>
        </p:nvSpPr>
        <p:spPr bwMode="auto">
          <a:xfrm>
            <a:off x="0" y="5600700"/>
            <a:ext cx="1981200" cy="830997"/>
          </a:xfrm>
          <a:prstGeom prst="rect">
            <a:avLst/>
          </a:prstGeom>
          <a:noFill/>
          <a:ln w="9525">
            <a:noFill/>
            <a:miter lim="800000"/>
            <a:headEnd/>
            <a:tailEnd/>
          </a:ln>
          <a:effectLst/>
        </p:spPr>
        <p:txBody>
          <a:bodyPr wrap="square">
            <a:spAutoFit/>
          </a:bodyPr>
          <a:lstStyle/>
          <a:p>
            <a:pPr algn="ctr">
              <a:defRPr/>
            </a:pPr>
            <a:r>
              <a:rPr lang="en-US" sz="1600" b="1" dirty="0">
                <a:solidFill>
                  <a:schemeClr val="tx1"/>
                </a:solidFill>
                <a:latin typeface="Calibri" pitchFamily="34" charset="0"/>
                <a:ea typeface="Tahoma" pitchFamily="34" charset="0"/>
                <a:cs typeface="Calibri" pitchFamily="34" charset="0"/>
              </a:rPr>
              <a:t>Responsive</a:t>
            </a:r>
          </a:p>
          <a:p>
            <a:pPr algn="ctr">
              <a:defRPr/>
            </a:pPr>
            <a:r>
              <a:rPr lang="en-US" sz="1600" b="1" dirty="0" smtClean="0">
                <a:solidFill>
                  <a:schemeClr val="tx1"/>
                </a:solidFill>
                <a:latin typeface="Calibri" pitchFamily="34" charset="0"/>
                <a:ea typeface="Tahoma" pitchFamily="34" charset="0"/>
                <a:cs typeface="Calibri" pitchFamily="34" charset="0"/>
              </a:rPr>
              <a:t>Buses/Payloads &amp; </a:t>
            </a:r>
            <a:r>
              <a:rPr lang="en-US" sz="1600" b="1" dirty="0">
                <a:solidFill>
                  <a:schemeClr val="tx1"/>
                </a:solidFill>
                <a:latin typeface="Calibri" pitchFamily="34" charset="0"/>
                <a:ea typeface="Tahoma" pitchFamily="34" charset="0"/>
                <a:cs typeface="Calibri" pitchFamily="34" charset="0"/>
              </a:rPr>
              <a:t>Manufacturing</a:t>
            </a:r>
          </a:p>
        </p:txBody>
      </p:sp>
      <p:sp>
        <p:nvSpPr>
          <p:cNvPr id="130096" name="Rectangle 48"/>
          <p:cNvSpPr>
            <a:spLocks noChangeArrowheads="1"/>
          </p:cNvSpPr>
          <p:nvPr/>
        </p:nvSpPr>
        <p:spPr bwMode="auto">
          <a:xfrm>
            <a:off x="7061200" y="5494569"/>
            <a:ext cx="2082799" cy="954107"/>
          </a:xfrm>
          <a:prstGeom prst="rect">
            <a:avLst/>
          </a:prstGeom>
          <a:noFill/>
          <a:ln w="9525">
            <a:noFill/>
            <a:miter lim="800000"/>
            <a:headEnd/>
            <a:tailEnd/>
          </a:ln>
          <a:effectLst/>
        </p:spPr>
        <p:txBody>
          <a:bodyPr wrap="square">
            <a:spAutoFit/>
          </a:bodyPr>
          <a:lstStyle/>
          <a:p>
            <a:pPr algn="ctr">
              <a:defRPr/>
            </a:pPr>
            <a:r>
              <a:rPr lang="en-US" sz="1400" b="1" dirty="0" smtClean="0">
                <a:solidFill>
                  <a:schemeClr val="tx1"/>
                </a:solidFill>
                <a:latin typeface="Calibri" pitchFamily="34" charset="0"/>
                <a:ea typeface="Tahoma" pitchFamily="34" charset="0"/>
                <a:cs typeface="Calibri" pitchFamily="34" charset="0"/>
              </a:rPr>
              <a:t>Responsive  Command &amp; Control , Tasking, Processing, Exploitation &amp; Dissemination</a:t>
            </a:r>
            <a:endParaRPr lang="en-US" sz="1400" b="1" dirty="0">
              <a:solidFill>
                <a:schemeClr val="tx1"/>
              </a:solidFill>
              <a:latin typeface="Calibri" pitchFamily="34" charset="0"/>
              <a:ea typeface="Tahoma" pitchFamily="34" charset="0"/>
              <a:cs typeface="Calibri" pitchFamily="34" charset="0"/>
            </a:endParaRPr>
          </a:p>
        </p:txBody>
      </p:sp>
      <p:pic>
        <p:nvPicPr>
          <p:cNvPr id="1055" name="Picture 59" descr="300px-Minuteman3launch"/>
          <p:cNvPicPr>
            <a:picLocks noChangeAspect="1" noChangeArrowheads="1"/>
          </p:cNvPicPr>
          <p:nvPr/>
        </p:nvPicPr>
        <p:blipFill>
          <a:blip r:embed="rId17" cstate="email"/>
          <a:srcRect/>
          <a:stretch>
            <a:fillRect/>
          </a:stretch>
        </p:blipFill>
        <p:spPr bwMode="auto">
          <a:xfrm>
            <a:off x="5101432" y="4632080"/>
            <a:ext cx="549275" cy="7842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0108" name="Rectangle 60"/>
          <p:cNvSpPr>
            <a:spLocks noChangeArrowheads="1"/>
          </p:cNvSpPr>
          <p:nvPr/>
        </p:nvSpPr>
        <p:spPr bwMode="auto">
          <a:xfrm>
            <a:off x="4800600" y="5378205"/>
            <a:ext cx="1150938" cy="244475"/>
          </a:xfrm>
          <a:prstGeom prst="rect">
            <a:avLst/>
          </a:prstGeom>
          <a:noFill/>
          <a:ln w="9525">
            <a:noFill/>
            <a:miter lim="800000"/>
            <a:headEnd/>
            <a:tailEnd/>
          </a:ln>
          <a:effectLst/>
        </p:spPr>
        <p:txBody>
          <a:bodyPr wrap="none">
            <a:spAutoFit/>
          </a:bodyPr>
          <a:lstStyle/>
          <a:p>
            <a:pPr>
              <a:defRPr/>
            </a:pPr>
            <a:r>
              <a:rPr lang="en-US" sz="1000" dirty="0">
                <a:solidFill>
                  <a:schemeClr val="tx1"/>
                </a:solidFill>
                <a:latin typeface="Tahoma" pitchFamily="34" charset="0"/>
                <a:ea typeface="Tahoma" pitchFamily="34" charset="0"/>
                <a:cs typeface="Tahoma" pitchFamily="34" charset="0"/>
              </a:rPr>
              <a:t>Vandenberg AFB</a:t>
            </a:r>
          </a:p>
        </p:txBody>
      </p:sp>
      <p:pic>
        <p:nvPicPr>
          <p:cNvPr id="1057" name="Picture 61" descr="Cape_Canaveral_Air_Force_Station"/>
          <p:cNvPicPr>
            <a:picLocks noChangeAspect="1" noChangeArrowheads="1"/>
          </p:cNvPicPr>
          <p:nvPr/>
        </p:nvPicPr>
        <p:blipFill>
          <a:blip r:embed="rId18" cstate="email"/>
          <a:srcRect/>
          <a:stretch>
            <a:fillRect/>
          </a:stretch>
        </p:blipFill>
        <p:spPr bwMode="auto">
          <a:xfrm>
            <a:off x="6207871" y="4165355"/>
            <a:ext cx="762000" cy="792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0110" name="Rectangle 62"/>
          <p:cNvSpPr>
            <a:spLocks noChangeArrowheads="1"/>
          </p:cNvSpPr>
          <p:nvPr/>
        </p:nvSpPr>
        <p:spPr bwMode="auto">
          <a:xfrm>
            <a:off x="6010275" y="4932118"/>
            <a:ext cx="1106393" cy="246221"/>
          </a:xfrm>
          <a:prstGeom prst="rect">
            <a:avLst/>
          </a:prstGeom>
          <a:noFill/>
          <a:ln w="9525">
            <a:noFill/>
            <a:miter lim="800000"/>
            <a:headEnd/>
            <a:tailEnd/>
          </a:ln>
          <a:effectLst/>
        </p:spPr>
        <p:txBody>
          <a:bodyPr wrap="none">
            <a:spAutoFit/>
          </a:bodyPr>
          <a:lstStyle/>
          <a:p>
            <a:pPr algn="ctr">
              <a:defRPr/>
            </a:pPr>
            <a:r>
              <a:rPr lang="en-US" sz="1000" dirty="0" smtClean="0">
                <a:solidFill>
                  <a:schemeClr val="tx1"/>
                </a:solidFill>
                <a:latin typeface="Tahoma" pitchFamily="34" charset="0"/>
                <a:ea typeface="Tahoma" pitchFamily="34" charset="0"/>
                <a:cs typeface="Tahoma" pitchFamily="34" charset="0"/>
              </a:rPr>
              <a:t>Cape Canaveral</a:t>
            </a:r>
            <a:endParaRPr lang="en-US" sz="1000" dirty="0">
              <a:solidFill>
                <a:schemeClr val="tx1"/>
              </a:solidFill>
              <a:latin typeface="Tahoma" pitchFamily="34" charset="0"/>
              <a:ea typeface="Tahoma" pitchFamily="34" charset="0"/>
              <a:cs typeface="Tahoma" pitchFamily="34" charset="0"/>
            </a:endParaRPr>
          </a:p>
        </p:txBody>
      </p:sp>
      <p:sp>
        <p:nvSpPr>
          <p:cNvPr id="130111" name="Line 63"/>
          <p:cNvSpPr>
            <a:spLocks noChangeShapeType="1"/>
          </p:cNvSpPr>
          <p:nvPr/>
        </p:nvSpPr>
        <p:spPr bwMode="auto">
          <a:xfrm>
            <a:off x="1981200" y="2942980"/>
            <a:ext cx="0" cy="3429000"/>
          </a:xfrm>
          <a:prstGeom prst="line">
            <a:avLst/>
          </a:prstGeom>
          <a:noFill/>
          <a:ln w="38100">
            <a:solidFill>
              <a:schemeClr val="tx1"/>
            </a:solidFill>
            <a:round/>
            <a:headEnd/>
            <a:tailEnd/>
          </a:ln>
          <a:effectLst/>
        </p:spPr>
        <p:txBody>
          <a:bodyPr/>
          <a:lstStyle/>
          <a:p>
            <a:pPr>
              <a:defRPr/>
            </a:pPr>
            <a:endParaRPr lang="en-US" sz="2000" dirty="0">
              <a:solidFill>
                <a:schemeClr val="tx1"/>
              </a:solidFill>
              <a:latin typeface="Tahoma" pitchFamily="34" charset="0"/>
              <a:ea typeface="Tahoma" pitchFamily="34" charset="0"/>
              <a:cs typeface="Tahoma" pitchFamily="34" charset="0"/>
            </a:endParaRPr>
          </a:p>
        </p:txBody>
      </p:sp>
      <p:sp>
        <p:nvSpPr>
          <p:cNvPr id="130113" name="Line 65"/>
          <p:cNvSpPr>
            <a:spLocks noChangeShapeType="1"/>
          </p:cNvSpPr>
          <p:nvPr/>
        </p:nvSpPr>
        <p:spPr bwMode="auto">
          <a:xfrm>
            <a:off x="7086600" y="2942980"/>
            <a:ext cx="0" cy="3429000"/>
          </a:xfrm>
          <a:prstGeom prst="line">
            <a:avLst/>
          </a:prstGeom>
          <a:noFill/>
          <a:ln w="38100">
            <a:solidFill>
              <a:schemeClr val="tx1"/>
            </a:solidFill>
            <a:round/>
            <a:headEnd/>
            <a:tailEnd/>
          </a:ln>
          <a:effectLst/>
        </p:spPr>
        <p:txBody>
          <a:bodyPr/>
          <a:lstStyle/>
          <a:p>
            <a:pPr>
              <a:defRPr/>
            </a:pPr>
            <a:endParaRPr lang="en-US" sz="2000" dirty="0">
              <a:solidFill>
                <a:schemeClr val="tx1"/>
              </a:solidFill>
              <a:latin typeface="Tahoma" pitchFamily="34" charset="0"/>
              <a:ea typeface="Tahoma" pitchFamily="34" charset="0"/>
              <a:cs typeface="Tahoma" pitchFamily="34" charset="0"/>
            </a:endParaRPr>
          </a:p>
        </p:txBody>
      </p:sp>
      <p:pic>
        <p:nvPicPr>
          <p:cNvPr id="1062" name="Picture 2" descr="Super Strypi horizontal  Cut Away with Dimensions"/>
          <p:cNvPicPr>
            <a:picLocks noChangeAspect="1" noChangeArrowheads="1"/>
          </p:cNvPicPr>
          <p:nvPr/>
        </p:nvPicPr>
        <p:blipFill>
          <a:blip r:embed="rId19" cstate="email"/>
          <a:srcRect/>
          <a:stretch>
            <a:fillRect/>
          </a:stretch>
        </p:blipFill>
        <p:spPr bwMode="auto">
          <a:xfrm>
            <a:off x="3104707" y="4793119"/>
            <a:ext cx="1476375" cy="2603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63" name="Text Box 43"/>
          <p:cNvSpPr txBox="1">
            <a:spLocks noChangeArrowheads="1"/>
          </p:cNvSpPr>
          <p:nvPr/>
        </p:nvSpPr>
        <p:spPr bwMode="auto">
          <a:xfrm>
            <a:off x="3362491" y="5236142"/>
            <a:ext cx="1109662" cy="244475"/>
          </a:xfrm>
          <a:prstGeom prst="rect">
            <a:avLst/>
          </a:prstGeom>
          <a:noFill/>
          <a:ln w="9525">
            <a:noFill/>
            <a:miter lim="800000"/>
            <a:headEnd/>
            <a:tailEnd/>
          </a:ln>
        </p:spPr>
        <p:txBody>
          <a:bodyPr>
            <a:spAutoFit/>
          </a:bodyPr>
          <a:lstStyle/>
          <a:p>
            <a:pPr algn="ctr"/>
            <a:r>
              <a:rPr lang="en-US" sz="1000" dirty="0">
                <a:solidFill>
                  <a:schemeClr val="tx1"/>
                </a:solidFill>
                <a:latin typeface="Tahoma" pitchFamily="34" charset="0"/>
                <a:ea typeface="Tahoma" pitchFamily="34" charset="0"/>
                <a:cs typeface="Tahoma" pitchFamily="34" charset="0"/>
              </a:rPr>
              <a:t>Super Strypi</a:t>
            </a:r>
          </a:p>
        </p:txBody>
      </p:sp>
      <p:pic>
        <p:nvPicPr>
          <p:cNvPr id="1064" name="Picture 67" descr="kwajaleinatolltestrange">
            <a:hlinkClick r:id="rId20"/>
          </p:cNvPr>
          <p:cNvPicPr>
            <a:picLocks noChangeAspect="1" noChangeArrowheads="1"/>
          </p:cNvPicPr>
          <p:nvPr/>
        </p:nvPicPr>
        <p:blipFill>
          <a:blip r:embed="rId21" cstate="email"/>
          <a:srcRect/>
          <a:stretch>
            <a:fillRect/>
          </a:stretch>
        </p:blipFill>
        <p:spPr bwMode="auto">
          <a:xfrm>
            <a:off x="6190409" y="5209930"/>
            <a:ext cx="771525" cy="8191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65" name="Rectangle 62"/>
          <p:cNvSpPr>
            <a:spLocks noChangeArrowheads="1"/>
          </p:cNvSpPr>
          <p:nvPr/>
        </p:nvSpPr>
        <p:spPr bwMode="auto">
          <a:xfrm>
            <a:off x="6213427" y="6064005"/>
            <a:ext cx="725488" cy="244475"/>
          </a:xfrm>
          <a:prstGeom prst="rect">
            <a:avLst/>
          </a:prstGeom>
          <a:noFill/>
          <a:ln w="9525">
            <a:noFill/>
            <a:miter lim="800000"/>
            <a:headEnd/>
            <a:tailEnd/>
          </a:ln>
        </p:spPr>
        <p:txBody>
          <a:bodyPr wrap="none">
            <a:spAutoFit/>
          </a:bodyPr>
          <a:lstStyle/>
          <a:p>
            <a:pPr algn="ctr"/>
            <a:r>
              <a:rPr lang="en-US" sz="1000" dirty="0">
                <a:solidFill>
                  <a:schemeClr val="tx1"/>
                </a:solidFill>
                <a:latin typeface="Tahoma" pitchFamily="34" charset="0"/>
                <a:ea typeface="Tahoma" pitchFamily="34" charset="0"/>
                <a:cs typeface="Tahoma" pitchFamily="34" charset="0"/>
              </a:rPr>
              <a:t>Kwajalein</a:t>
            </a:r>
          </a:p>
        </p:txBody>
      </p:sp>
      <p:sp>
        <p:nvSpPr>
          <p:cNvPr id="4138" name="TextBox 68"/>
          <p:cNvSpPr txBox="1">
            <a:spLocks noChangeArrowheads="1"/>
          </p:cNvSpPr>
          <p:nvPr/>
        </p:nvSpPr>
        <p:spPr bwMode="auto">
          <a:xfrm>
            <a:off x="181864" y="1526032"/>
            <a:ext cx="8686800" cy="1631216"/>
          </a:xfrm>
          <a:prstGeom prst="rect">
            <a:avLst/>
          </a:prstGeom>
          <a:noFill/>
          <a:ln w="9525">
            <a:noFill/>
            <a:miter lim="800000"/>
            <a:headEnd/>
            <a:tailEnd/>
          </a:ln>
        </p:spPr>
        <p:txBody>
          <a:bodyPr wrap="square">
            <a:spAutoFit/>
          </a:bodyPr>
          <a:lstStyle/>
          <a:p>
            <a:pPr marL="457200" indent="-457200">
              <a:spcBef>
                <a:spcPts val="400"/>
              </a:spcBef>
              <a:spcAft>
                <a:spcPts val="400"/>
              </a:spcAft>
              <a:defRPr/>
            </a:pPr>
            <a:r>
              <a:rPr lang="en-US" sz="2000" b="1" dirty="0" smtClean="0">
                <a:ea typeface="Tahoma" pitchFamily="34" charset="0"/>
                <a:cs typeface="Tahoma" pitchFamily="34" charset="0"/>
              </a:rPr>
              <a:t>Two Primary Tasks:</a:t>
            </a:r>
          </a:p>
          <a:p>
            <a:pPr marL="457200" indent="-457200">
              <a:spcBef>
                <a:spcPts val="400"/>
              </a:spcBef>
              <a:spcAft>
                <a:spcPts val="400"/>
              </a:spcAft>
              <a:buFont typeface="+mj-lt"/>
              <a:buAutoNum type="arabicPeriod"/>
              <a:defRPr/>
            </a:pPr>
            <a:r>
              <a:rPr lang="en-US" sz="2000" b="1" dirty="0" smtClean="0">
                <a:ea typeface="Tahoma" pitchFamily="34" charset="0"/>
                <a:cs typeface="Tahoma" pitchFamily="34" charset="0"/>
              </a:rPr>
              <a:t>Develop End-to-End Enabling Capabilities</a:t>
            </a:r>
          </a:p>
          <a:p>
            <a:pPr marL="457200" indent="-457200">
              <a:spcBef>
                <a:spcPts val="400"/>
              </a:spcBef>
              <a:spcAft>
                <a:spcPts val="400"/>
              </a:spcAft>
              <a:buFont typeface="+mj-lt"/>
              <a:buAutoNum type="arabicPeriod"/>
              <a:defRPr/>
            </a:pPr>
            <a:r>
              <a:rPr lang="en-US" sz="2000" b="1" dirty="0" smtClean="0">
                <a:solidFill>
                  <a:schemeClr val="tx1"/>
                </a:solidFill>
                <a:ea typeface="Tahoma" pitchFamily="34" charset="0"/>
                <a:cs typeface="Tahoma" pitchFamily="34" charset="0"/>
              </a:rPr>
              <a:t>Respond </a:t>
            </a:r>
            <a:r>
              <a:rPr lang="en-US" sz="2000" b="1" dirty="0">
                <a:solidFill>
                  <a:schemeClr val="tx1"/>
                </a:solidFill>
                <a:ea typeface="Tahoma" pitchFamily="34" charset="0"/>
                <a:cs typeface="Tahoma" pitchFamily="34" charset="0"/>
              </a:rPr>
              <a:t>to </a:t>
            </a:r>
            <a:r>
              <a:rPr lang="en-US" sz="2000" b="1" dirty="0" smtClean="0">
                <a:solidFill>
                  <a:schemeClr val="tx1"/>
                </a:solidFill>
                <a:ea typeface="Tahoma" pitchFamily="34" charset="0"/>
                <a:cs typeface="Tahoma" pitchFamily="34" charset="0"/>
              </a:rPr>
              <a:t>Joint Force Commanders’ Needs</a:t>
            </a:r>
          </a:p>
          <a:p>
            <a:pPr marL="457200" indent="-457200">
              <a:spcBef>
                <a:spcPts val="400"/>
              </a:spcBef>
              <a:spcAft>
                <a:spcPts val="400"/>
              </a:spcAft>
              <a:buFont typeface="+mj-lt"/>
              <a:buAutoNum type="arabicPeriod"/>
              <a:defRPr/>
            </a:pPr>
            <a:endParaRPr lang="en-US" sz="2000" b="1" dirty="0" smtClean="0">
              <a:solidFill>
                <a:schemeClr val="tx1"/>
              </a:solidFill>
              <a:ea typeface="Tahoma" pitchFamily="34" charset="0"/>
              <a:cs typeface="Tahoma" pitchFamily="34" charset="0"/>
            </a:endParaRPr>
          </a:p>
        </p:txBody>
      </p:sp>
      <p:cxnSp>
        <p:nvCxnSpPr>
          <p:cNvPr id="71" name="Straight Connector 70"/>
          <p:cNvCxnSpPr/>
          <p:nvPr/>
        </p:nvCxnSpPr>
        <p:spPr>
          <a:xfrm>
            <a:off x="0" y="2954093"/>
            <a:ext cx="9144000" cy="1587"/>
          </a:xfrm>
          <a:prstGeom prst="line">
            <a:avLst/>
          </a:prstGeom>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971800" y="5990980"/>
            <a:ext cx="3124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130094" name="Rectangle 46"/>
          <p:cNvSpPr>
            <a:spLocks noChangeArrowheads="1"/>
          </p:cNvSpPr>
          <p:nvPr/>
        </p:nvSpPr>
        <p:spPr bwMode="auto">
          <a:xfrm>
            <a:off x="2279650" y="5770794"/>
            <a:ext cx="2292350" cy="338554"/>
          </a:xfrm>
          <a:prstGeom prst="rect">
            <a:avLst/>
          </a:prstGeom>
          <a:noFill/>
          <a:ln w="9525">
            <a:noFill/>
            <a:miter lim="800000"/>
            <a:headEnd/>
            <a:tailEnd/>
          </a:ln>
          <a:effectLst/>
        </p:spPr>
        <p:txBody>
          <a:bodyPr>
            <a:spAutoFit/>
          </a:bodyPr>
          <a:lstStyle/>
          <a:p>
            <a:pPr algn="ctr">
              <a:defRPr/>
            </a:pPr>
            <a:r>
              <a:rPr lang="en-US" sz="1600" b="1" dirty="0">
                <a:solidFill>
                  <a:schemeClr val="tx1"/>
                </a:solidFill>
                <a:latin typeface="Calibri" pitchFamily="34" charset="0"/>
                <a:ea typeface="Tahoma" pitchFamily="34" charset="0"/>
                <a:cs typeface="Calibri" pitchFamily="34" charset="0"/>
              </a:rPr>
              <a:t>Responsive </a:t>
            </a:r>
            <a:r>
              <a:rPr lang="en-US" sz="1600" b="1" dirty="0" smtClean="0">
                <a:solidFill>
                  <a:schemeClr val="tx1"/>
                </a:solidFill>
                <a:latin typeface="Calibri" pitchFamily="34" charset="0"/>
                <a:ea typeface="Tahoma" pitchFamily="34" charset="0"/>
                <a:cs typeface="Calibri" pitchFamily="34" charset="0"/>
              </a:rPr>
              <a:t>Launchers</a:t>
            </a:r>
            <a:endParaRPr lang="en-US" sz="1600" b="1" dirty="0">
              <a:solidFill>
                <a:schemeClr val="tx1"/>
              </a:solidFill>
              <a:latin typeface="Calibri" pitchFamily="34" charset="0"/>
              <a:ea typeface="Tahoma" pitchFamily="34" charset="0"/>
              <a:cs typeface="Calibri" pitchFamily="34" charset="0"/>
            </a:endParaRPr>
          </a:p>
        </p:txBody>
      </p:sp>
      <p:sp>
        <p:nvSpPr>
          <p:cNvPr id="130112" name="Line 64"/>
          <p:cNvSpPr>
            <a:spLocks noChangeShapeType="1"/>
          </p:cNvSpPr>
          <p:nvPr/>
        </p:nvSpPr>
        <p:spPr bwMode="auto">
          <a:xfrm>
            <a:off x="4800600" y="2942980"/>
            <a:ext cx="0" cy="3429000"/>
          </a:xfrm>
          <a:prstGeom prst="line">
            <a:avLst/>
          </a:prstGeom>
          <a:noFill/>
          <a:ln w="38100">
            <a:solidFill>
              <a:schemeClr val="tx1"/>
            </a:solidFill>
            <a:round/>
            <a:headEnd/>
            <a:tailEnd/>
          </a:ln>
          <a:effectLst/>
        </p:spPr>
        <p:txBody>
          <a:bodyPr/>
          <a:lstStyle/>
          <a:p>
            <a:pPr>
              <a:defRPr/>
            </a:pPr>
            <a:endParaRPr lang="en-US" sz="2000" dirty="0">
              <a:solidFill>
                <a:schemeClr val="tx1"/>
              </a:solidFill>
              <a:latin typeface="Tahoma" pitchFamily="34" charset="0"/>
              <a:ea typeface="Tahoma" pitchFamily="34" charset="0"/>
              <a:cs typeface="Tahoma" pitchFamily="34" charset="0"/>
            </a:endParaRPr>
          </a:p>
        </p:txBody>
      </p:sp>
      <p:sp>
        <p:nvSpPr>
          <p:cNvPr id="130095" name="Rectangle 47"/>
          <p:cNvSpPr>
            <a:spLocks noChangeArrowheads="1"/>
          </p:cNvSpPr>
          <p:nvPr/>
        </p:nvSpPr>
        <p:spPr bwMode="auto">
          <a:xfrm>
            <a:off x="4648200" y="5672369"/>
            <a:ext cx="1547813" cy="584775"/>
          </a:xfrm>
          <a:prstGeom prst="rect">
            <a:avLst/>
          </a:prstGeom>
          <a:noFill/>
          <a:ln w="9525">
            <a:noFill/>
            <a:miter lim="800000"/>
            <a:headEnd/>
            <a:tailEnd/>
          </a:ln>
          <a:effectLst/>
        </p:spPr>
        <p:txBody>
          <a:bodyPr>
            <a:spAutoFit/>
          </a:bodyPr>
          <a:lstStyle/>
          <a:p>
            <a:pPr algn="ctr">
              <a:defRPr/>
            </a:pPr>
            <a:r>
              <a:rPr lang="en-US" sz="1600" b="1" dirty="0">
                <a:solidFill>
                  <a:schemeClr val="tx1"/>
                </a:solidFill>
                <a:latin typeface="Calibri" pitchFamily="34" charset="0"/>
                <a:ea typeface="Tahoma" pitchFamily="34" charset="0"/>
                <a:cs typeface="Calibri" pitchFamily="34" charset="0"/>
              </a:rPr>
              <a:t>Responsive </a:t>
            </a:r>
            <a:r>
              <a:rPr lang="en-US" sz="1600" b="1" dirty="0" smtClean="0">
                <a:solidFill>
                  <a:schemeClr val="tx1"/>
                </a:solidFill>
                <a:latin typeface="Calibri" pitchFamily="34" charset="0"/>
                <a:ea typeface="Tahoma" pitchFamily="34" charset="0"/>
                <a:cs typeface="Calibri" pitchFamily="34" charset="0"/>
              </a:rPr>
              <a:t>Ranges</a:t>
            </a:r>
            <a:endParaRPr lang="en-US" sz="1600" b="1" dirty="0">
              <a:solidFill>
                <a:schemeClr val="tx1"/>
              </a:solidFill>
              <a:latin typeface="Calibri" pitchFamily="34" charset="0"/>
              <a:ea typeface="Tahoma" pitchFamily="34" charset="0"/>
              <a:cs typeface="Calibri" pitchFamily="34" charset="0"/>
            </a:endParaRPr>
          </a:p>
        </p:txBody>
      </p:sp>
      <p:pic>
        <p:nvPicPr>
          <p:cNvPr id="51" name="Picture 2"/>
          <p:cNvPicPr>
            <a:picLocks noChangeAspect="1" noChangeArrowheads="1"/>
          </p:cNvPicPr>
          <p:nvPr/>
        </p:nvPicPr>
        <p:blipFill>
          <a:blip r:embed="rId22" cstate="email"/>
          <a:srcRect/>
          <a:stretch>
            <a:fillRect/>
          </a:stretch>
        </p:blipFill>
        <p:spPr bwMode="auto">
          <a:xfrm>
            <a:off x="8112370" y="4680492"/>
            <a:ext cx="914400" cy="494095"/>
          </a:xfrm>
          <a:prstGeom prst="rect">
            <a:avLst/>
          </a:prstGeom>
          <a:noFill/>
          <a:ln w="9525">
            <a:noFill/>
            <a:miter lim="800000"/>
            <a:headEnd/>
            <a:tailEnd/>
          </a:ln>
        </p:spPr>
      </p:pic>
      <p:pic>
        <p:nvPicPr>
          <p:cNvPr id="52" name="Picture 37" descr="mev3"/>
          <p:cNvPicPr>
            <a:picLocks noChangeAspect="1" noChangeArrowheads="1"/>
          </p:cNvPicPr>
          <p:nvPr/>
        </p:nvPicPr>
        <p:blipFill>
          <a:blip r:embed="rId23" cstate="email"/>
          <a:srcRect/>
          <a:stretch>
            <a:fillRect/>
          </a:stretch>
        </p:blipFill>
        <p:spPr bwMode="auto">
          <a:xfrm>
            <a:off x="7259878" y="4714630"/>
            <a:ext cx="754616" cy="4635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4" name="Slide Number Placeholder 53"/>
          <p:cNvSpPr>
            <a:spLocks noGrp="1"/>
          </p:cNvSpPr>
          <p:nvPr>
            <p:ph type="sldNum" sz="quarter" idx="12"/>
          </p:nvPr>
        </p:nvSpPr>
        <p:spPr/>
        <p:txBody>
          <a:bodyPr/>
          <a:lstStyle/>
          <a:p>
            <a:fld id="{6C8F29FD-5414-4B96-826B-AC20692A35C2}" type="slidenum">
              <a:rPr lang="en-US" smtClean="0"/>
              <a:pPr/>
              <a:t>4</a:t>
            </a:fld>
            <a:endParaRPr lang="en-US" dirty="0"/>
          </a:p>
        </p:txBody>
      </p:sp>
      <p:sp>
        <p:nvSpPr>
          <p:cNvPr id="48"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49"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ahoma" pitchFamily="34" charset="0"/>
                <a:cs typeface="Tahoma" pitchFamily="34" charset="0"/>
              </a:rPr>
              <a:t>ORS Office </a:t>
            </a:r>
            <a:r>
              <a:rPr lang="en-US" dirty="0" smtClean="0">
                <a:ea typeface="Tahoma" pitchFamily="34" charset="0"/>
                <a:cs typeface="Tahoma" pitchFamily="34" charset="0"/>
              </a:rPr>
              <a:t>Priorities</a:t>
            </a:r>
            <a:endParaRPr lang="en-US" dirty="0"/>
          </a:p>
        </p:txBody>
      </p:sp>
      <p:sp>
        <p:nvSpPr>
          <p:cNvPr id="3" name="Content Placeholder 2"/>
          <p:cNvSpPr>
            <a:spLocks noGrp="1"/>
          </p:cNvSpPr>
          <p:nvPr>
            <p:ph idx="1"/>
          </p:nvPr>
        </p:nvSpPr>
        <p:spPr>
          <a:xfrm>
            <a:off x="457200" y="1600200"/>
            <a:ext cx="8223662" cy="4741223"/>
          </a:xfrm>
        </p:spPr>
        <p:txBody>
          <a:bodyPr/>
          <a:lstStyle/>
          <a:p>
            <a:pPr marL="457200" indent="-457200">
              <a:buFont typeface="+mj-lt"/>
              <a:buAutoNum type="arabicPeriod"/>
            </a:pPr>
            <a:r>
              <a:rPr lang="en-US" dirty="0" smtClean="0"/>
              <a:t>Schedule</a:t>
            </a:r>
          </a:p>
          <a:p>
            <a:pPr marL="857250" lvl="1" indent="-457200"/>
            <a:r>
              <a:rPr lang="en-US" dirty="0" smtClean="0"/>
              <a:t>Driven by Joint Force Commanders’ timeliness requirements</a:t>
            </a:r>
          </a:p>
          <a:p>
            <a:pPr marL="857250" lvl="1" indent="-457200"/>
            <a:r>
              <a:rPr lang="en-US" dirty="0" smtClean="0"/>
              <a:t>Enabled by taking “capabilities based” approach to acquisition (vice “requirements based”)</a:t>
            </a:r>
          </a:p>
          <a:p>
            <a:pPr marL="457200" indent="-457200">
              <a:buFont typeface="+mj-lt"/>
              <a:buAutoNum type="arabicPeriod"/>
            </a:pPr>
            <a:r>
              <a:rPr lang="en-US" dirty="0" smtClean="0"/>
              <a:t>Threshold Performance</a:t>
            </a:r>
          </a:p>
          <a:p>
            <a:pPr marL="857250" lvl="1" indent="-457200"/>
            <a:r>
              <a:rPr lang="en-US" dirty="0" smtClean="0"/>
              <a:t>“Good enough” capability determined in dialogue with military user</a:t>
            </a:r>
          </a:p>
          <a:p>
            <a:pPr marL="857250" lvl="1" indent="-457200"/>
            <a:r>
              <a:rPr lang="en-US" dirty="0" smtClean="0"/>
              <a:t>Enabled by focus on “state of the world” technology </a:t>
            </a:r>
          </a:p>
          <a:p>
            <a:pPr marL="457200" indent="-457200">
              <a:buFont typeface="+mj-lt"/>
              <a:buAutoNum type="arabicPeriod"/>
            </a:pPr>
            <a:r>
              <a:rPr lang="en-US" dirty="0" smtClean="0"/>
              <a:t>Design to Cost Goals</a:t>
            </a:r>
          </a:p>
          <a:p>
            <a:pPr marL="857250" lvl="1" indent="-457200"/>
            <a:r>
              <a:rPr lang="en-US" dirty="0" smtClean="0"/>
              <a:t>Congress set production cost goals of $40 million for space vehicle and $20 million for launch (approximately $70-75 million per mission)</a:t>
            </a:r>
          </a:p>
          <a:p>
            <a:pPr marL="457200" indent="-457200">
              <a:buFont typeface="+mj-lt"/>
              <a:buAutoNum type="arabicPeriod"/>
            </a:pPr>
            <a:r>
              <a:rPr lang="en-US" dirty="0" smtClean="0"/>
              <a:t>Acceptable risk</a:t>
            </a:r>
          </a:p>
          <a:p>
            <a:pPr marL="857250" lvl="1" indent="-457200"/>
            <a:r>
              <a:rPr lang="en-US" dirty="0" smtClean="0"/>
              <a:t>Decided by tailored mission assurance processes</a:t>
            </a:r>
          </a:p>
          <a:p>
            <a:pPr marL="857250" lvl="1" indent="-457200"/>
            <a:r>
              <a:rPr lang="en-US" dirty="0" smtClean="0"/>
              <a:t>Missions may accept “single string” components</a:t>
            </a:r>
          </a:p>
          <a:p>
            <a:pPr marL="857250" lvl="1" indent="-457200"/>
            <a:r>
              <a:rPr lang="en-US" dirty="0" smtClean="0"/>
              <a:t>Mission design life typically 1-3 years</a:t>
            </a:r>
          </a:p>
          <a:p>
            <a:pPr marL="857250" lvl="1" indent="-457200"/>
            <a:endParaRPr lang="en-US" dirty="0"/>
          </a:p>
        </p:txBody>
      </p:sp>
      <p:sp>
        <p:nvSpPr>
          <p:cNvPr id="4" name="Slide Number Placeholder 3"/>
          <p:cNvSpPr>
            <a:spLocks noGrp="1"/>
          </p:cNvSpPr>
          <p:nvPr>
            <p:ph type="sldNum" sz="quarter" idx="12"/>
          </p:nvPr>
        </p:nvSpPr>
        <p:spPr/>
        <p:txBody>
          <a:bodyPr/>
          <a:lstStyle/>
          <a:p>
            <a:fld id="{6C8F29FD-5414-4B96-826B-AC20692A35C2}" type="slidenum">
              <a:rPr lang="en-US" smtClean="0"/>
              <a:pPr/>
              <a:t>5</a:t>
            </a:fld>
            <a:endParaRPr lang="en-US" dirty="0"/>
          </a:p>
        </p:txBody>
      </p:sp>
      <p:sp>
        <p:nvSpPr>
          <p:cNvPr id="5"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6" y="304800"/>
            <a:ext cx="7006443" cy="581597"/>
          </a:xfrm>
        </p:spPr>
        <p:txBody>
          <a:bodyPr>
            <a:normAutofit/>
          </a:bodyPr>
          <a:lstStyle/>
          <a:p>
            <a:r>
              <a:rPr lang="en-US" sz="2800" dirty="0" smtClean="0"/>
              <a:t>FY13 ORS Office Budget Uncertainty</a:t>
            </a:r>
            <a:endParaRPr lang="en-US" sz="2800" dirty="0"/>
          </a:p>
        </p:txBody>
      </p:sp>
      <p:sp>
        <p:nvSpPr>
          <p:cNvPr id="4" name="Content Placeholder 3"/>
          <p:cNvSpPr>
            <a:spLocks noGrp="1"/>
          </p:cNvSpPr>
          <p:nvPr>
            <p:ph sz="quarter" idx="15"/>
          </p:nvPr>
        </p:nvSpPr>
        <p:spPr>
          <a:xfrm>
            <a:off x="228600" y="1587700"/>
            <a:ext cx="8084127" cy="4741842"/>
          </a:xfrm>
        </p:spPr>
        <p:txBody>
          <a:bodyPr/>
          <a:lstStyle/>
          <a:p>
            <a:r>
              <a:rPr lang="en-US" sz="2000" dirty="0" smtClean="0"/>
              <a:t>FY13 President’s Budget Request (PBR) terminated ORS program and transferred $10M to SMC</a:t>
            </a:r>
          </a:p>
          <a:p>
            <a:pPr lvl="1"/>
            <a:r>
              <a:rPr lang="en-US" dirty="0" smtClean="0"/>
              <a:t>$10M spread across five programs</a:t>
            </a:r>
          </a:p>
          <a:p>
            <a:pPr lvl="1"/>
            <a:r>
              <a:rPr lang="en-US" dirty="0" smtClean="0"/>
              <a:t>Intended to better integrate ORS concepts into entire space architecture</a:t>
            </a:r>
          </a:p>
          <a:p>
            <a:r>
              <a:rPr lang="en-US" sz="2000" dirty="0" smtClean="0"/>
              <a:t>Congress rejected legislative proposal to close the ORS Office</a:t>
            </a:r>
          </a:p>
          <a:p>
            <a:pPr lvl="1"/>
            <a:r>
              <a:rPr lang="en-US" dirty="0" smtClean="0"/>
              <a:t>Both Authorization Committees supportive of keeping stand-alone Office</a:t>
            </a:r>
          </a:p>
          <a:p>
            <a:r>
              <a:rPr lang="en-US" sz="2000" dirty="0" smtClean="0"/>
              <a:t>Budget marks</a:t>
            </a:r>
          </a:p>
          <a:p>
            <a:pPr lvl="1"/>
            <a:r>
              <a:rPr lang="en-US" dirty="0" smtClean="0"/>
              <a:t>House Armed Services Committee (HASC) and Senate Armed Services Committee (SASC) marked and added funds for ORS</a:t>
            </a:r>
          </a:p>
          <a:p>
            <a:pPr lvl="1"/>
            <a:r>
              <a:rPr lang="en-US" dirty="0" smtClean="0"/>
              <a:t>House Appropriations Committee-Defense (HAC-D) supported PBR</a:t>
            </a:r>
          </a:p>
          <a:p>
            <a:pPr lvl="1"/>
            <a:r>
              <a:rPr lang="en-US" dirty="0" smtClean="0"/>
              <a:t>Senate Appropriations Committee-Defense (SAC-D) added $100M for ORS and transferred $10M from SMC ($110M total for FY13)</a:t>
            </a:r>
          </a:p>
          <a:p>
            <a:r>
              <a:rPr lang="en-US" sz="2000" dirty="0" smtClean="0"/>
              <a:t>Congressional conference committee meetings not yet scheduled</a:t>
            </a:r>
          </a:p>
          <a:p>
            <a:pPr lvl="1"/>
            <a:r>
              <a:rPr lang="en-US" dirty="0" smtClean="0"/>
              <a:t>High likelihood that ORS Office will remain as “stand alone” office</a:t>
            </a:r>
          </a:p>
        </p:txBody>
      </p:sp>
      <p:sp>
        <p:nvSpPr>
          <p:cNvPr id="8"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9"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FY13 ORS Office Budget Uncertainty</a:t>
            </a:r>
            <a:endParaRPr lang="en-US" sz="2800" dirty="0"/>
          </a:p>
        </p:txBody>
      </p:sp>
      <p:sp>
        <p:nvSpPr>
          <p:cNvPr id="4" name="Content Placeholder 3"/>
          <p:cNvSpPr>
            <a:spLocks noGrp="1"/>
          </p:cNvSpPr>
          <p:nvPr>
            <p:ph sz="quarter" idx="15"/>
          </p:nvPr>
        </p:nvSpPr>
        <p:spPr>
          <a:xfrm>
            <a:off x="228600" y="1575825"/>
            <a:ext cx="8062993" cy="4738688"/>
          </a:xfrm>
        </p:spPr>
        <p:txBody>
          <a:bodyPr/>
          <a:lstStyle/>
          <a:p>
            <a:r>
              <a:rPr lang="en-US" sz="2000" dirty="0" smtClean="0"/>
              <a:t>SASC:   +$45M (and up to +$60M--FY12 funds) -- Restores $10.0M proposed by PBR to be taken from ORS; adds $35M to continue working with COCOMs (PACOM in particular) on low cost responsive satellites similar to ORS-1</a:t>
            </a:r>
          </a:p>
          <a:p>
            <a:pPr lvl="1"/>
            <a:r>
              <a:rPr lang="en-US" dirty="0" smtClean="0"/>
              <a:t>Moves the ORS Office reporting chain from the </a:t>
            </a:r>
            <a:r>
              <a:rPr lang="en-US" dirty="0" err="1" smtClean="0"/>
              <a:t>DoD</a:t>
            </a:r>
            <a:r>
              <a:rPr lang="en-US" dirty="0" smtClean="0"/>
              <a:t> EA4S to SMC/CC and PEO Space; requires geographic separation from HQ SMC; establishes a 4-person Executive Committee</a:t>
            </a:r>
          </a:p>
          <a:p>
            <a:pPr lvl="1"/>
            <a:r>
              <a:rPr lang="en-US" dirty="0" smtClean="0"/>
              <a:t>Authorizes a transfer up to $60.0 million in FY 2012 funds from the Weather Satellite Follow-on program for the ORS Office to build a </a:t>
            </a:r>
            <a:r>
              <a:rPr lang="en-US" dirty="0" smtClean="0"/>
              <a:t>low-cost, high-TRL (technology </a:t>
            </a:r>
            <a:r>
              <a:rPr lang="en-US" dirty="0" smtClean="0"/>
              <a:t>readiness </a:t>
            </a:r>
            <a:r>
              <a:rPr lang="en-US" dirty="0" smtClean="0"/>
              <a:t>level) </a:t>
            </a:r>
            <a:r>
              <a:rPr lang="en-US" dirty="0" smtClean="0"/>
              <a:t>weather satellite</a:t>
            </a:r>
          </a:p>
          <a:p>
            <a:r>
              <a:rPr lang="en-US" sz="2000" dirty="0" smtClean="0"/>
              <a:t>HASC:   +$25M -- Continues ORS; directs an EA4S ORS strategic plan by 30 Nov 2012; rejects </a:t>
            </a:r>
            <a:r>
              <a:rPr lang="en-US" sz="2000" dirty="0" err="1" smtClean="0"/>
              <a:t>DoD</a:t>
            </a:r>
            <a:r>
              <a:rPr lang="en-US" sz="2000" dirty="0" smtClean="0"/>
              <a:t> proposal to repeal ORS portion of FY07 NDAA (law establishing ORS Office)</a:t>
            </a:r>
          </a:p>
          <a:p>
            <a:r>
              <a:rPr lang="en-US" sz="2000" dirty="0" smtClean="0"/>
              <a:t>HAC-D:  President’s Budget Request</a:t>
            </a:r>
          </a:p>
          <a:p>
            <a:r>
              <a:rPr lang="en-US" sz="2000" dirty="0" smtClean="0"/>
              <a:t>SAC-D:  Provides $110M to ORS ($10M transfer; $100M plus-up)</a:t>
            </a:r>
          </a:p>
          <a:p>
            <a:endParaRPr lang="en-US" dirty="0" smtClean="0"/>
          </a:p>
          <a:p>
            <a:endParaRPr lang="en-US" dirty="0" smtClean="0"/>
          </a:p>
        </p:txBody>
      </p:sp>
      <p:sp>
        <p:nvSpPr>
          <p:cNvPr id="9"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10"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DoD METOC Requirements</a:t>
            </a:r>
            <a:r>
              <a:rPr lang="en-US" dirty="0" smtClean="0"/>
              <a:t/>
            </a:r>
            <a:br>
              <a:rPr lang="en-US" dirty="0" smtClean="0"/>
            </a:br>
            <a:r>
              <a:rPr lang="en-US" sz="2700" dirty="0" smtClean="0"/>
              <a:t>JROC Memo, 15 June 2012</a:t>
            </a:r>
            <a:endParaRPr lang="en-US" sz="2700" dirty="0"/>
          </a:p>
        </p:txBody>
      </p:sp>
      <p:sp>
        <p:nvSpPr>
          <p:cNvPr id="3" name="Content Placeholder 2"/>
          <p:cNvSpPr>
            <a:spLocks noGrp="1"/>
          </p:cNvSpPr>
          <p:nvPr>
            <p:ph idx="1"/>
          </p:nvPr>
        </p:nvSpPr>
        <p:spPr>
          <a:xfrm>
            <a:off x="457200" y="1600200"/>
            <a:ext cx="8259288" cy="4764974"/>
          </a:xfrm>
        </p:spPr>
        <p:txBody>
          <a:bodyPr/>
          <a:lstStyle/>
          <a:p>
            <a:r>
              <a:rPr lang="en-US" dirty="0" smtClean="0"/>
              <a:t>T</a:t>
            </a:r>
            <a:r>
              <a:rPr lang="en-US" dirty="0" smtClean="0"/>
              <a:t>he DoD Joint Requirements Oversight Council (JROC) recently endorsed a list of meteorological and oceanographic collection (METOC) gaps which are to be addressed in a subsequent analysis</a:t>
            </a:r>
          </a:p>
          <a:p>
            <a:r>
              <a:rPr lang="en-US" dirty="0" smtClean="0"/>
              <a:t>The collection gaps are prioritized into three categories:</a:t>
            </a:r>
          </a:p>
          <a:p>
            <a:pPr lvl="1"/>
            <a:r>
              <a:rPr lang="en-US" dirty="0" smtClean="0"/>
              <a:t>Cat A: parameters insufficiently met by space and ground-based system which may potentially lead to mission failure (subsequent analysis will investigate)</a:t>
            </a:r>
          </a:p>
          <a:p>
            <a:pPr lvl="1"/>
            <a:r>
              <a:rPr lang="en-US" dirty="0" smtClean="0"/>
              <a:t>Cat B: parameters not fully met; additional collection would improve ops and/or no mission failure if not met</a:t>
            </a:r>
          </a:p>
          <a:p>
            <a:pPr lvl="1"/>
            <a:r>
              <a:rPr lang="en-US" dirty="0" smtClean="0"/>
              <a:t>Cat C: parameters sufficiently met by ground-based and/or partner space-based systems</a:t>
            </a:r>
          </a:p>
          <a:p>
            <a:r>
              <a:rPr lang="en-US" dirty="0" smtClean="0"/>
              <a:t>An analysis of alternatives (</a:t>
            </a:r>
            <a:r>
              <a:rPr lang="en-US" dirty="0" err="1" smtClean="0"/>
              <a:t>AoA</a:t>
            </a:r>
            <a:r>
              <a:rPr lang="en-US" dirty="0" smtClean="0"/>
              <a:t>) will focus on solutions to meet Category A gaps which represent a range of performance around the documented minimum values to inform the capability cost curve</a:t>
            </a:r>
            <a:endParaRPr lang="en-US" dirty="0"/>
          </a:p>
        </p:txBody>
      </p:sp>
      <p:sp>
        <p:nvSpPr>
          <p:cNvPr id="4" name="Slide Number Placeholder 3"/>
          <p:cNvSpPr>
            <a:spLocks noGrp="1"/>
          </p:cNvSpPr>
          <p:nvPr>
            <p:ph type="sldNum" sz="quarter" idx="12"/>
          </p:nvPr>
        </p:nvSpPr>
        <p:spPr/>
        <p:txBody>
          <a:bodyPr/>
          <a:lstStyle/>
          <a:p>
            <a:fld id="{6C8F29FD-5414-4B96-826B-AC20692A35C2}" type="slidenum">
              <a:rPr lang="en-US" smtClean="0"/>
              <a:pPr/>
              <a:t>8</a:t>
            </a:fld>
            <a:endParaRPr lang="en-US" dirty="0"/>
          </a:p>
        </p:txBody>
      </p:sp>
      <p:sp>
        <p:nvSpPr>
          <p:cNvPr id="5"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3" y="195468"/>
            <a:ext cx="8011886" cy="868362"/>
          </a:xfrm>
        </p:spPr>
        <p:txBody>
          <a:bodyPr>
            <a:normAutofit fontScale="90000"/>
          </a:bodyPr>
          <a:lstStyle/>
          <a:p>
            <a:r>
              <a:rPr lang="en-US" sz="3600" dirty="0" smtClean="0"/>
              <a:t>DoD </a:t>
            </a:r>
            <a:r>
              <a:rPr lang="en-US" sz="3600" dirty="0" smtClean="0"/>
              <a:t>METOC </a:t>
            </a:r>
            <a:r>
              <a:rPr lang="en-US" sz="3600" dirty="0" smtClean="0"/>
              <a:t>Requirements</a:t>
            </a:r>
            <a:r>
              <a:rPr lang="en-US" dirty="0" smtClean="0"/>
              <a:t/>
            </a:r>
            <a:br>
              <a:rPr lang="en-US" dirty="0" smtClean="0"/>
            </a:br>
            <a:r>
              <a:rPr lang="en-US" dirty="0" smtClean="0"/>
              <a:t> </a:t>
            </a:r>
            <a:r>
              <a:rPr lang="en-US" sz="2700" dirty="0" smtClean="0"/>
              <a:t>Category A Prioritized Gaps</a:t>
            </a:r>
            <a:endParaRPr lang="en-US" sz="2700" dirty="0"/>
          </a:p>
        </p:txBody>
      </p:sp>
      <p:graphicFrame>
        <p:nvGraphicFramePr>
          <p:cNvPr id="5" name="Content Placeholder 4"/>
          <p:cNvGraphicFramePr>
            <a:graphicFrameLocks noGrp="1"/>
          </p:cNvGraphicFramePr>
          <p:nvPr>
            <p:ph idx="1"/>
          </p:nvPr>
        </p:nvGraphicFramePr>
        <p:xfrm>
          <a:off x="457200" y="1600200"/>
          <a:ext cx="8229600" cy="4815840"/>
        </p:xfrm>
        <a:graphic>
          <a:graphicData uri="http://schemas.openxmlformats.org/drawingml/2006/table">
            <a:tbl>
              <a:tblPr firstRow="1" bandRow="1">
                <a:tableStyleId>{5C22544A-7EE6-4342-B048-85BDC9FD1C3A}</a:tableStyleId>
              </a:tblPr>
              <a:tblGrid>
                <a:gridCol w="6038603"/>
                <a:gridCol w="2190997"/>
              </a:tblGrid>
              <a:tr h="370840">
                <a:tc>
                  <a:txBody>
                    <a:bodyPr/>
                    <a:lstStyle/>
                    <a:p>
                      <a:pPr algn="ctr"/>
                      <a:r>
                        <a:rPr lang="en-US" dirty="0" smtClean="0">
                          <a:solidFill>
                            <a:schemeClr val="tx1"/>
                          </a:solidFill>
                        </a:rPr>
                        <a:t>Parameter</a:t>
                      </a:r>
                      <a:endParaRPr lang="en-US" dirty="0">
                        <a:solidFill>
                          <a:schemeClr val="tx1"/>
                        </a:solidFill>
                      </a:endParaRPr>
                    </a:p>
                  </a:txBody>
                  <a:tcPr/>
                </a:tc>
                <a:tc>
                  <a:txBody>
                    <a:bodyPr/>
                    <a:lstStyle/>
                    <a:p>
                      <a:pPr algn="ctr"/>
                      <a:r>
                        <a:rPr lang="en-US" dirty="0" smtClean="0">
                          <a:solidFill>
                            <a:schemeClr val="tx1"/>
                          </a:solidFill>
                        </a:rPr>
                        <a:t>Gap Date</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1. Cloud</a:t>
                      </a:r>
                      <a:r>
                        <a:rPr lang="en-US" baseline="0" dirty="0" smtClean="0">
                          <a:solidFill>
                            <a:schemeClr val="tx1"/>
                          </a:solidFill>
                        </a:rPr>
                        <a:t> Characterization</a:t>
                      </a:r>
                      <a:endParaRPr lang="en-US" dirty="0">
                        <a:solidFill>
                          <a:schemeClr val="tx1"/>
                        </a:solidFill>
                      </a:endParaRPr>
                    </a:p>
                  </a:txBody>
                  <a:tcPr/>
                </a:tc>
                <a:tc>
                  <a:txBody>
                    <a:bodyPr/>
                    <a:lstStyle/>
                    <a:p>
                      <a:pPr algn="ctr"/>
                      <a:r>
                        <a:rPr lang="en-US" dirty="0" smtClean="0">
                          <a:solidFill>
                            <a:schemeClr val="tx1"/>
                          </a:solidFill>
                        </a:rPr>
                        <a:t>2025</a:t>
                      </a:r>
                      <a:endParaRPr lang="en-US" dirty="0">
                        <a:solidFill>
                          <a:schemeClr val="tx1"/>
                        </a:solidFill>
                      </a:endParaRPr>
                    </a:p>
                  </a:txBody>
                  <a:tcPr/>
                </a:tc>
              </a:tr>
              <a:tr h="258816">
                <a:tc>
                  <a:txBody>
                    <a:bodyPr/>
                    <a:lstStyle/>
                    <a:p>
                      <a:pPr marL="342900" indent="-342900" algn="l">
                        <a:buFont typeface="+mj-lt"/>
                        <a:buNone/>
                      </a:pPr>
                      <a:r>
                        <a:rPr lang="en-US" dirty="0" smtClean="0">
                          <a:solidFill>
                            <a:schemeClr val="tx1"/>
                          </a:solidFill>
                        </a:rPr>
                        <a:t>2. Theater Weather Imagery</a:t>
                      </a:r>
                      <a:endParaRPr lang="en-US" dirty="0">
                        <a:solidFill>
                          <a:schemeClr val="tx1"/>
                        </a:solidFill>
                      </a:endParaRPr>
                    </a:p>
                  </a:txBody>
                  <a:tcPr/>
                </a:tc>
                <a:tc>
                  <a:txBody>
                    <a:bodyPr/>
                    <a:lstStyle/>
                    <a:p>
                      <a:pPr algn="ctr"/>
                      <a:r>
                        <a:rPr lang="en-US" dirty="0" smtClean="0">
                          <a:solidFill>
                            <a:schemeClr val="tx1"/>
                          </a:solidFill>
                        </a:rPr>
                        <a:t>2025</a:t>
                      </a:r>
                      <a:endParaRPr lang="en-US" dirty="0">
                        <a:solidFill>
                          <a:schemeClr val="tx1"/>
                        </a:solidFill>
                      </a:endParaRPr>
                    </a:p>
                  </a:txBody>
                  <a:tcPr/>
                </a:tc>
              </a:tr>
              <a:tr h="370840">
                <a:tc>
                  <a:txBody>
                    <a:bodyPr/>
                    <a:lstStyle/>
                    <a:p>
                      <a:pPr marL="342900" indent="-342900" algn="l">
                        <a:buFont typeface="+mj-lt"/>
                        <a:buNone/>
                      </a:pPr>
                      <a:r>
                        <a:rPr lang="en-US" b="1" dirty="0" smtClean="0">
                          <a:solidFill>
                            <a:schemeClr val="tx1"/>
                          </a:solidFill>
                        </a:rPr>
                        <a:t>3. Ocean Surface</a:t>
                      </a:r>
                      <a:r>
                        <a:rPr lang="en-US" b="1" baseline="0" dirty="0" smtClean="0">
                          <a:solidFill>
                            <a:schemeClr val="tx1"/>
                          </a:solidFill>
                        </a:rPr>
                        <a:t> Vector Winds</a:t>
                      </a:r>
                      <a:endParaRPr lang="en-US" b="1" dirty="0">
                        <a:solidFill>
                          <a:schemeClr val="tx1"/>
                        </a:solidFill>
                      </a:endParaRPr>
                    </a:p>
                  </a:txBody>
                  <a:tcPr/>
                </a:tc>
                <a:tc>
                  <a:txBody>
                    <a:bodyPr/>
                    <a:lstStyle/>
                    <a:p>
                      <a:pPr algn="ctr"/>
                      <a:r>
                        <a:rPr lang="en-US" b="1" dirty="0" smtClean="0">
                          <a:solidFill>
                            <a:schemeClr val="tx1"/>
                          </a:solidFill>
                        </a:rPr>
                        <a:t>2015</a:t>
                      </a:r>
                      <a:endParaRPr lang="en-US" b="1"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4. </a:t>
                      </a:r>
                      <a:r>
                        <a:rPr lang="en-US" dirty="0" err="1" smtClean="0">
                          <a:solidFill>
                            <a:schemeClr val="tx1"/>
                          </a:solidFill>
                        </a:rPr>
                        <a:t>Ionospheric</a:t>
                      </a:r>
                      <a:r>
                        <a:rPr lang="en-US" dirty="0" smtClean="0">
                          <a:solidFill>
                            <a:schemeClr val="tx1"/>
                          </a:solidFill>
                        </a:rPr>
                        <a:t> Density</a:t>
                      </a:r>
                      <a:endParaRPr lang="en-US" dirty="0">
                        <a:solidFill>
                          <a:schemeClr val="tx1"/>
                        </a:solidFill>
                      </a:endParaRPr>
                    </a:p>
                  </a:txBody>
                  <a:tcPr/>
                </a:tc>
                <a:tc>
                  <a:txBody>
                    <a:bodyPr/>
                    <a:lstStyle/>
                    <a:p>
                      <a:pPr algn="ctr"/>
                      <a:r>
                        <a:rPr lang="en-US" dirty="0" smtClean="0">
                          <a:solidFill>
                            <a:schemeClr val="tx1"/>
                          </a:solidFill>
                        </a:rPr>
                        <a:t>2023</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5. Snow Depth</a:t>
                      </a:r>
                      <a:endParaRPr lang="en-US" dirty="0">
                        <a:solidFill>
                          <a:schemeClr val="tx1"/>
                        </a:solidFill>
                      </a:endParaRPr>
                    </a:p>
                  </a:txBody>
                  <a:tcPr/>
                </a:tc>
                <a:tc>
                  <a:txBody>
                    <a:bodyPr/>
                    <a:lstStyle/>
                    <a:p>
                      <a:pPr algn="ctr"/>
                      <a:r>
                        <a:rPr lang="en-US" dirty="0" smtClean="0">
                          <a:solidFill>
                            <a:schemeClr val="tx1"/>
                          </a:solidFill>
                        </a:rPr>
                        <a:t>2025</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6. Soil Moisture</a:t>
                      </a:r>
                      <a:endParaRPr lang="en-US" dirty="0">
                        <a:solidFill>
                          <a:schemeClr val="tx1"/>
                        </a:solidFill>
                      </a:endParaRPr>
                    </a:p>
                  </a:txBody>
                  <a:tcPr/>
                </a:tc>
                <a:tc>
                  <a:txBody>
                    <a:bodyPr/>
                    <a:lstStyle/>
                    <a:p>
                      <a:pPr algn="ctr"/>
                      <a:r>
                        <a:rPr lang="en-US" dirty="0" smtClean="0">
                          <a:solidFill>
                            <a:schemeClr val="tx1"/>
                          </a:solidFill>
                        </a:rPr>
                        <a:t>2021</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7. Equatorial</a:t>
                      </a:r>
                      <a:r>
                        <a:rPr lang="en-US" baseline="0" dirty="0" smtClean="0">
                          <a:solidFill>
                            <a:schemeClr val="tx1"/>
                          </a:solidFill>
                        </a:rPr>
                        <a:t> </a:t>
                      </a:r>
                      <a:r>
                        <a:rPr lang="en-US" baseline="0" dirty="0" err="1" smtClean="0">
                          <a:solidFill>
                            <a:schemeClr val="tx1"/>
                          </a:solidFill>
                        </a:rPr>
                        <a:t>Ionospheric</a:t>
                      </a:r>
                      <a:r>
                        <a:rPr lang="en-US" baseline="0" dirty="0" smtClean="0">
                          <a:solidFill>
                            <a:schemeClr val="tx1"/>
                          </a:solidFill>
                        </a:rPr>
                        <a:t> Scintillation</a:t>
                      </a:r>
                      <a:endParaRPr lang="en-US" dirty="0">
                        <a:solidFill>
                          <a:schemeClr val="tx1"/>
                        </a:solidFill>
                      </a:endParaRPr>
                    </a:p>
                  </a:txBody>
                  <a:tcPr/>
                </a:tc>
                <a:tc>
                  <a:txBody>
                    <a:bodyPr/>
                    <a:lstStyle/>
                    <a:p>
                      <a:pPr algn="ctr"/>
                      <a:r>
                        <a:rPr lang="en-US" dirty="0" smtClean="0">
                          <a:solidFill>
                            <a:schemeClr val="tx1"/>
                          </a:solidFill>
                        </a:rPr>
                        <a:t>2023</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8. Tropical</a:t>
                      </a:r>
                      <a:r>
                        <a:rPr lang="en-US" baseline="0" dirty="0" smtClean="0">
                          <a:solidFill>
                            <a:schemeClr val="tx1"/>
                          </a:solidFill>
                        </a:rPr>
                        <a:t> Cyclone Intensity</a:t>
                      </a:r>
                      <a:endParaRPr lang="en-US" dirty="0">
                        <a:solidFill>
                          <a:schemeClr val="tx1"/>
                        </a:solidFill>
                      </a:endParaRPr>
                    </a:p>
                  </a:txBody>
                  <a:tcPr/>
                </a:tc>
                <a:tc>
                  <a:txBody>
                    <a:bodyPr/>
                    <a:lstStyle/>
                    <a:p>
                      <a:pPr algn="ctr"/>
                      <a:r>
                        <a:rPr lang="en-US" dirty="0" smtClean="0">
                          <a:solidFill>
                            <a:schemeClr val="tx1"/>
                          </a:solidFill>
                        </a:rPr>
                        <a:t>2021</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9. Sea</a:t>
                      </a:r>
                      <a:r>
                        <a:rPr lang="en-US" baseline="0" dirty="0" smtClean="0">
                          <a:solidFill>
                            <a:schemeClr val="tx1"/>
                          </a:solidFill>
                        </a:rPr>
                        <a:t> Ice Characterization</a:t>
                      </a:r>
                      <a:endParaRPr lang="en-US" dirty="0">
                        <a:solidFill>
                          <a:schemeClr val="tx1"/>
                        </a:solidFill>
                      </a:endParaRPr>
                    </a:p>
                  </a:txBody>
                  <a:tcPr/>
                </a:tc>
                <a:tc>
                  <a:txBody>
                    <a:bodyPr/>
                    <a:lstStyle/>
                    <a:p>
                      <a:pPr algn="ctr"/>
                      <a:r>
                        <a:rPr lang="en-US" dirty="0" smtClean="0">
                          <a:solidFill>
                            <a:schemeClr val="tx1"/>
                          </a:solidFill>
                        </a:rPr>
                        <a:t>2025</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10. </a:t>
                      </a:r>
                      <a:r>
                        <a:rPr lang="en-US" dirty="0" err="1" smtClean="0">
                          <a:solidFill>
                            <a:schemeClr val="tx1"/>
                          </a:solidFill>
                        </a:rPr>
                        <a:t>Auroral</a:t>
                      </a:r>
                      <a:r>
                        <a:rPr lang="en-US" dirty="0" smtClean="0">
                          <a:solidFill>
                            <a:schemeClr val="tx1"/>
                          </a:solidFill>
                        </a:rPr>
                        <a:t> Characterization</a:t>
                      </a:r>
                      <a:endParaRPr lang="en-US" dirty="0">
                        <a:solidFill>
                          <a:schemeClr val="tx1"/>
                        </a:solidFill>
                      </a:endParaRPr>
                    </a:p>
                  </a:txBody>
                  <a:tcPr/>
                </a:tc>
                <a:tc>
                  <a:txBody>
                    <a:bodyPr/>
                    <a:lstStyle/>
                    <a:p>
                      <a:pPr algn="ctr"/>
                      <a:r>
                        <a:rPr lang="en-US" dirty="0" smtClean="0">
                          <a:solidFill>
                            <a:schemeClr val="tx1"/>
                          </a:solidFill>
                        </a:rPr>
                        <a:t>2025</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11. LEO Energetic Charged Particle Characterization</a:t>
                      </a:r>
                      <a:endParaRPr lang="en-US" dirty="0">
                        <a:solidFill>
                          <a:schemeClr val="tx1"/>
                        </a:solidFill>
                      </a:endParaRPr>
                    </a:p>
                  </a:txBody>
                  <a:tcPr/>
                </a:tc>
                <a:tc>
                  <a:txBody>
                    <a:bodyPr/>
                    <a:lstStyle/>
                    <a:p>
                      <a:pPr algn="ctr"/>
                      <a:r>
                        <a:rPr lang="en-US" dirty="0" smtClean="0">
                          <a:solidFill>
                            <a:schemeClr val="tx1"/>
                          </a:solidFill>
                        </a:rPr>
                        <a:t>2021</a:t>
                      </a:r>
                      <a:endParaRPr lang="en-US" dirty="0">
                        <a:solidFill>
                          <a:schemeClr val="tx1"/>
                        </a:solidFill>
                      </a:endParaRPr>
                    </a:p>
                  </a:txBody>
                  <a:tcPr/>
                </a:tc>
              </a:tr>
              <a:tr h="370840">
                <a:tc>
                  <a:txBody>
                    <a:bodyPr/>
                    <a:lstStyle/>
                    <a:p>
                      <a:pPr marL="342900" indent="-342900" algn="l">
                        <a:buFont typeface="+mj-lt"/>
                        <a:buNone/>
                      </a:pPr>
                      <a:r>
                        <a:rPr lang="en-US" dirty="0" smtClean="0">
                          <a:solidFill>
                            <a:schemeClr val="tx1"/>
                          </a:solidFill>
                        </a:rPr>
                        <a:t>12.</a:t>
                      </a:r>
                      <a:r>
                        <a:rPr lang="en-US" baseline="0" dirty="0" smtClean="0">
                          <a:solidFill>
                            <a:schemeClr val="tx1"/>
                          </a:solidFill>
                        </a:rPr>
                        <a:t> Electric Field</a:t>
                      </a:r>
                      <a:endParaRPr lang="en-US" dirty="0">
                        <a:solidFill>
                          <a:schemeClr val="tx1"/>
                        </a:solidFill>
                      </a:endParaRPr>
                    </a:p>
                  </a:txBody>
                  <a:tcPr/>
                </a:tc>
                <a:tc>
                  <a:txBody>
                    <a:bodyPr/>
                    <a:lstStyle/>
                    <a:p>
                      <a:pPr algn="ctr"/>
                      <a:r>
                        <a:rPr lang="en-US" dirty="0" smtClean="0">
                          <a:solidFill>
                            <a:schemeClr val="tx1"/>
                          </a:solidFill>
                        </a:rPr>
                        <a:t>2025</a:t>
                      </a:r>
                      <a:endParaRPr lang="en-US" dirty="0">
                        <a:solidFill>
                          <a:schemeClr val="tx1"/>
                        </a:solidFill>
                      </a:endParaRPr>
                    </a:p>
                  </a:txBody>
                  <a:tcPr/>
                </a:tc>
              </a:tr>
            </a:tbl>
          </a:graphicData>
        </a:graphic>
      </p:graphicFrame>
      <p:sp>
        <p:nvSpPr>
          <p:cNvPr id="4" name="Slide Number Placeholder 3"/>
          <p:cNvSpPr>
            <a:spLocks noGrp="1"/>
          </p:cNvSpPr>
          <p:nvPr>
            <p:ph type="sldNum" sz="quarter" idx="12"/>
          </p:nvPr>
        </p:nvSpPr>
        <p:spPr/>
        <p:txBody>
          <a:bodyPr/>
          <a:lstStyle/>
          <a:p>
            <a:fld id="{6C8F29FD-5414-4B96-826B-AC20692A35C2}" type="slidenum">
              <a:rPr lang="en-US" smtClean="0"/>
              <a:pPr/>
              <a:t>9</a:t>
            </a:fld>
            <a:endParaRPr lang="en-US" dirty="0"/>
          </a:p>
        </p:txBody>
      </p:sp>
      <p:sp>
        <p:nvSpPr>
          <p:cNvPr id="6"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4557</TotalTime>
  <Words>2216</Words>
  <Application>Microsoft Office PowerPoint</Application>
  <PresentationFormat>On-screen Show (4:3)</PresentationFormat>
  <Paragraphs>413</Paragraphs>
  <Slides>16</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Office Theme</vt:lpstr>
      <vt:lpstr>1_Office Theme</vt:lpstr>
      <vt:lpstr>Picture</vt:lpstr>
      <vt:lpstr>Slide 1</vt:lpstr>
      <vt:lpstr>Outline</vt:lpstr>
      <vt:lpstr>Four Years         Four Launches</vt:lpstr>
      <vt:lpstr>ORS Office Objectives </vt:lpstr>
      <vt:lpstr>ORS Office Priorities</vt:lpstr>
      <vt:lpstr>FY13 ORS Office Budget Uncertainty</vt:lpstr>
      <vt:lpstr>FY13 ORS Office Budget Uncertainty</vt:lpstr>
      <vt:lpstr>DoD METOC Requirements JROC Memo, 15 June 2012</vt:lpstr>
      <vt:lpstr>DoD METOC Requirements  Category A Prioritized Gaps</vt:lpstr>
      <vt:lpstr>ORS-2 MSV/SAR Mission</vt:lpstr>
      <vt:lpstr>ORS-3 Mission</vt:lpstr>
      <vt:lpstr>ORS-4 Super Strypi Mission</vt:lpstr>
      <vt:lpstr>Rapid Response Space Works Operations Focal Point for Rapid Development</vt:lpstr>
      <vt:lpstr>ORS-1 Lessons Learned</vt:lpstr>
      <vt:lpstr>ORS – A National Initiative</vt:lpstr>
      <vt:lpstr>ORS --  Avenue for Innovation</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ORS Overview</dc:title>
  <dc:creator>Skarupa, Valerie</dc:creator>
  <cp:lastModifiedBy>AdangTC</cp:lastModifiedBy>
  <cp:revision>613</cp:revision>
  <dcterms:created xsi:type="dcterms:W3CDTF">2009-10-29T17:11:00Z</dcterms:created>
  <dcterms:modified xsi:type="dcterms:W3CDTF">2012-10-16T13:36:16Z</dcterms:modified>
</cp:coreProperties>
</file>